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2" r:id="rId1"/>
  </p:sldMasterIdLst>
  <p:notesMasterIdLst>
    <p:notesMasterId r:id="rId35"/>
  </p:notesMasterIdLst>
  <p:handoutMasterIdLst>
    <p:handoutMasterId r:id="rId36"/>
  </p:handoutMasterIdLst>
  <p:sldIdLst>
    <p:sldId id="256" r:id="rId2"/>
    <p:sldId id="270" r:id="rId3"/>
    <p:sldId id="292" r:id="rId4"/>
    <p:sldId id="297" r:id="rId5"/>
    <p:sldId id="261" r:id="rId6"/>
    <p:sldId id="295" r:id="rId7"/>
    <p:sldId id="335" r:id="rId8"/>
    <p:sldId id="336" r:id="rId9"/>
    <p:sldId id="338" r:id="rId10"/>
    <p:sldId id="340" r:id="rId11"/>
    <p:sldId id="341" r:id="rId12"/>
    <p:sldId id="343" r:id="rId13"/>
    <p:sldId id="381" r:id="rId14"/>
    <p:sldId id="377" r:id="rId15"/>
    <p:sldId id="378" r:id="rId16"/>
    <p:sldId id="383" r:id="rId17"/>
    <p:sldId id="382" r:id="rId18"/>
    <p:sldId id="388" r:id="rId19"/>
    <p:sldId id="342" r:id="rId20"/>
    <p:sldId id="379" r:id="rId21"/>
    <p:sldId id="298" r:id="rId22"/>
    <p:sldId id="339" r:id="rId23"/>
    <p:sldId id="260" r:id="rId24"/>
    <p:sldId id="389" r:id="rId25"/>
    <p:sldId id="390" r:id="rId26"/>
    <p:sldId id="307" r:id="rId27"/>
    <p:sldId id="385" r:id="rId28"/>
    <p:sldId id="345" r:id="rId29"/>
    <p:sldId id="386" r:id="rId30"/>
    <p:sldId id="387" r:id="rId31"/>
    <p:sldId id="358" r:id="rId32"/>
    <p:sldId id="371" r:id="rId33"/>
    <p:sldId id="301" r:id="rId34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E. Thomas" initials="DE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1" autoAdjust="0"/>
    <p:restoredTop sz="66667" autoAdjust="0"/>
  </p:normalViewPr>
  <p:slideViewPr>
    <p:cSldViewPr snapToGrid="0" snapToObjects="1" showGuides="1">
      <p:cViewPr>
        <p:scale>
          <a:sx n="80" d="100"/>
          <a:sy n="80" d="100"/>
        </p:scale>
        <p:origin x="-864" y="-115"/>
      </p:cViewPr>
      <p:guideLst>
        <p:guide orient="horz" pos="2160"/>
        <p:guide pos="288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-1998" y="-9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FB155187-9698-7642-8080-EBDFB11BEF8A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2C3BA378-990A-3C4A-9F05-F92A94AF4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564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D5624B70-27D4-6444-96FE-5D6B71ACFD66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0F90CEB8-CF09-A04A-8C15-FB596AD60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168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 baseline="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 facilitate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61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0AF2E-9890-4A68-B552-B6A830E3091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87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23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22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22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96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96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96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96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Danny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89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0AF2E-9890-4A68-B552-B6A830E3091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87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 –</a:t>
            </a:r>
          </a:p>
          <a:p>
            <a:endParaRPr lang="en-US" dirty="0" smtClean="0"/>
          </a:p>
          <a:p>
            <a:r>
              <a:rPr lang="en-US" dirty="0" smtClean="0"/>
              <a:t>Briefly review the purpose and agenda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89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Danny, 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Introduce the fact that this is the first of  seven (or more) concurrent projects.</a:t>
            </a:r>
          </a:p>
          <a:p>
            <a:r>
              <a:rPr lang="en-US" dirty="0" smtClean="0"/>
              <a:t>* Why projects are broken up the way they are…</a:t>
            </a:r>
          </a:p>
          <a:p>
            <a:endParaRPr lang="en-US" dirty="0" smtClean="0"/>
          </a:p>
          <a:p>
            <a:r>
              <a:rPr lang="en-US" dirty="0" smtClean="0"/>
              <a:t>Other work</a:t>
            </a:r>
          </a:p>
          <a:p>
            <a:r>
              <a:rPr lang="en-US" dirty="0" smtClean="0"/>
              <a:t>Maintain Park Operations</a:t>
            </a:r>
          </a:p>
          <a:p>
            <a:r>
              <a:rPr lang="en-US" dirty="0" smtClean="0"/>
              <a:t>Visitor enjoyment/safety</a:t>
            </a:r>
          </a:p>
          <a:p>
            <a:r>
              <a:rPr lang="en-US" dirty="0" smtClean="0"/>
              <a:t>Access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Pay</a:t>
            </a:r>
            <a:r>
              <a:rPr lang="en-US" baseline="0" dirty="0" smtClean="0"/>
              <a:t> attention to coordination requirements outlined in the specification</a:t>
            </a:r>
          </a:p>
          <a:p>
            <a:endParaRPr lang="en-US" dirty="0" smtClean="0"/>
          </a:p>
          <a:p>
            <a:r>
              <a:rPr lang="en-US" dirty="0" smtClean="0"/>
              <a:t>Next several slides show how the projects are related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99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 brief overview of the scope of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03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 brief overview of the scope of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03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Ray,</a:t>
            </a:r>
          </a:p>
          <a:p>
            <a:endParaRPr lang="en-US" dirty="0"/>
          </a:p>
          <a:p>
            <a:r>
              <a:rPr lang="en-US" dirty="0" smtClean="0"/>
              <a:t>EEO = 14.7% Minority</a:t>
            </a:r>
          </a:p>
          <a:p>
            <a:r>
              <a:rPr lang="en-US" dirty="0" smtClean="0"/>
              <a:t>6.9% Women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89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Ray,</a:t>
            </a:r>
          </a:p>
          <a:p>
            <a:endParaRPr lang="en-US" dirty="0"/>
          </a:p>
          <a:p>
            <a:r>
              <a:rPr lang="en-US" dirty="0" smtClean="0"/>
              <a:t>EEO = 14.7% Minority</a:t>
            </a:r>
          </a:p>
          <a:p>
            <a:r>
              <a:rPr lang="en-US" dirty="0" smtClean="0"/>
              <a:t>6.9% Women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899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Ray,</a:t>
            </a:r>
          </a:p>
          <a:p>
            <a:endParaRPr lang="en-US" dirty="0"/>
          </a:p>
          <a:p>
            <a:r>
              <a:rPr lang="en-US" dirty="0" smtClean="0"/>
              <a:t>EEO = 14.7% Minority</a:t>
            </a:r>
          </a:p>
          <a:p>
            <a:r>
              <a:rPr lang="en-US" dirty="0" smtClean="0"/>
              <a:t>6.9% Women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899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Lori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899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0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0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 –</a:t>
            </a:r>
          </a:p>
          <a:p>
            <a:endParaRPr lang="en-US" dirty="0" smtClean="0"/>
          </a:p>
          <a:p>
            <a:r>
              <a:rPr lang="en-US" dirty="0" smtClean="0"/>
              <a:t>Briefly review the agenda for the morning.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89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 –</a:t>
            </a:r>
          </a:p>
          <a:p>
            <a:endParaRPr lang="en-US" dirty="0" smtClean="0"/>
          </a:p>
          <a:p>
            <a:r>
              <a:rPr lang="en-US" dirty="0" smtClean="0"/>
              <a:t>These are representatives here today from the NPS Denver Service Center</a:t>
            </a:r>
          </a:p>
          <a:p>
            <a:r>
              <a:rPr lang="en-US" dirty="0" smtClean="0"/>
              <a:t>They will lead the tours and collect all questions on 3x5 cards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89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</a:p>
          <a:p>
            <a:endParaRPr lang="en-US" dirty="0" smtClean="0"/>
          </a:p>
          <a:p>
            <a:r>
              <a:rPr lang="en-US" dirty="0" smtClean="0"/>
              <a:t>Simply</a:t>
            </a:r>
            <a:r>
              <a:rPr lang="en-US" baseline="0" dirty="0" smtClean="0"/>
              <a:t> mention the public-private partnership and introduce Susan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89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89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9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0CEB8-CF09-A04A-8C15-FB596AD607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41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0AF2E-9890-4A68-B552-B6A830E3091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87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5A04-2E41-4619-A358-50FE59209E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2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0B6F3-269B-4931-B809-D8EDE95343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5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DE5B-B6B7-4494-AAD1-2814B7DCC3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82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5171" y="6457675"/>
            <a:ext cx="661628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D4211519-4097-CF49-AB72-E78AEAF779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490365" y="6451183"/>
            <a:ext cx="61632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spc="2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59353" y="891658"/>
            <a:ext cx="8227446" cy="5390479"/>
          </a:xfrm>
          <a:prstGeom prst="rect">
            <a:avLst/>
          </a:prstGeom>
        </p:spPr>
        <p:txBody>
          <a:bodyPr vert="horz"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940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12B2-4AF0-4A67-B354-BB563808EC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0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6F25-C43E-49FE-8091-276FFA44BF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37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976B-3331-47A8-B75E-2CB1A0E2A3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5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6DE7-5012-4A51-9487-934D16FE74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3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C5314-EB59-477D-99F6-B2ED808326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2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BBC-0263-4DDE-9A3A-ACDFB1D5E0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666A-8492-4137-838C-61D302A056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72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489D-1129-4132-A7D8-A707BF3682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07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DE98750-320E-4F37-BB8D-8A239BFE2B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10" y="5234397"/>
            <a:ext cx="1015093" cy="1063216"/>
          </a:xfrm>
          <a:prstGeom prst="rect">
            <a:avLst/>
          </a:prstGeom>
        </p:spPr>
      </p:pic>
      <p:pic>
        <p:nvPicPr>
          <p:cNvPr id="2050" name="Picture 2" descr="S:\Brand Resources\GRG logos\Great Rivers Greenway PNG Logo 2015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7" y="5234397"/>
            <a:ext cx="2328863" cy="106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14270"/>
            <a:ext cx="2637098" cy="116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72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6107" y="689129"/>
            <a:ext cx="8227827" cy="1118724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3">
                    <a:lumMod val="50000"/>
                  </a:schemeClr>
                </a:solidFill>
              </a:rPr>
              <a:t>CityArchRiver</a:t>
            </a:r>
            <a:endParaRPr lang="en-US" sz="5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185265" y="2124075"/>
            <a:ext cx="6770295" cy="3105150"/>
          </a:xfrm>
        </p:spPr>
        <p:txBody>
          <a:bodyPr>
            <a:normAutofit/>
          </a:bodyPr>
          <a:lstStyle/>
          <a:p>
            <a:r>
              <a:rPr lang="en-US" sz="4400" dirty="0" err="1" smtClean="0"/>
              <a:t>Kiener</a:t>
            </a:r>
            <a:r>
              <a:rPr lang="en-US" sz="4400" dirty="0" smtClean="0"/>
              <a:t> Plaza</a:t>
            </a:r>
          </a:p>
          <a:p>
            <a:r>
              <a:rPr lang="en-US" sz="4400" dirty="0" smtClean="0"/>
              <a:t>Pre-Bid Meeting</a:t>
            </a:r>
          </a:p>
          <a:p>
            <a:r>
              <a:rPr lang="en-US" sz="3600" dirty="0" smtClean="0"/>
              <a:t>November 17, 2016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Gill Sans MT"/>
                <a:cs typeface="Gill Sans MT"/>
              </a:rPr>
              <a:t>CityArchRiver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Gill Sans MT"/>
                <a:cs typeface="Gill Sans MT"/>
              </a:rPr>
              <a:t> Foundation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Kiener</a:t>
            </a:r>
            <a:r>
              <a:rPr lang="en-US" dirty="0" smtClean="0"/>
              <a:t> Plaza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n-US" dirty="0" smtClean="0"/>
              <a:t>Project Design 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Michael Van </a:t>
            </a:r>
            <a:r>
              <a:rPr lang="en-US" dirty="0" err="1" smtClean="0"/>
              <a:t>Valkenburgh</a:t>
            </a:r>
            <a:r>
              <a:rPr lang="en-US" dirty="0"/>
              <a:t> </a:t>
            </a:r>
            <a:r>
              <a:rPr lang="en-US" dirty="0" smtClean="0"/>
              <a:t>Associates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n-US" dirty="0" smtClean="0"/>
              <a:t>Partial Construction Funding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n-US" dirty="0" smtClean="0"/>
              <a:t>Construction Administration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2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8" y="0"/>
            <a:ext cx="902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 err="1" smtClean="0">
                <a:solidFill>
                  <a:schemeClr val="accent3">
                    <a:lumMod val="75000"/>
                  </a:schemeClr>
                </a:solidFill>
                <a:latin typeface="Gill Sans MT"/>
              </a:rPr>
              <a:t>CityArchRiver</a:t>
            </a: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Gill Sans MT"/>
              </a:rPr>
              <a:t> 2015 Project &amp; </a:t>
            </a:r>
            <a:r>
              <a:rPr lang="en-US" sz="3200" dirty="0" err="1" smtClean="0">
                <a:solidFill>
                  <a:schemeClr val="accent3">
                    <a:lumMod val="75000"/>
                  </a:schemeClr>
                </a:solidFill>
                <a:latin typeface="Gill Sans MT"/>
              </a:rPr>
              <a:t>Kiener</a:t>
            </a: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Gill Sans MT"/>
              </a:rPr>
              <a:t> Plaza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7"/>
          <a:stretch/>
        </p:blipFill>
        <p:spPr>
          <a:xfrm>
            <a:off x="1197841" y="499765"/>
            <a:ext cx="6693274" cy="471040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7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0" y="10668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 smtClean="0">
                <a:solidFill>
                  <a:prstClr val="white"/>
                </a:solidFill>
                <a:latin typeface="Gill Sans MT"/>
                <a:cs typeface="Gill Sans MT"/>
              </a:rPr>
              <a:t>Pre-Bid Conference</a:t>
            </a:r>
            <a:endParaRPr lang="en-US" sz="4000" dirty="0">
              <a:solidFill>
                <a:prstClr val="white"/>
              </a:solidFill>
              <a:latin typeface="Gill Sans MT"/>
              <a:cs typeface="Gill Sans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00025" y="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 smtClean="0">
                <a:solidFill>
                  <a:srgbClr val="FFFFFF"/>
                </a:solidFill>
                <a:latin typeface="Gill Sans MT"/>
                <a:cs typeface="Gill Sans MT"/>
              </a:rPr>
              <a:t>  East Slope Paths</a:t>
            </a:r>
            <a:endParaRPr lang="en-US" sz="40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8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0" y="10668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 smtClean="0">
                <a:solidFill>
                  <a:prstClr val="white"/>
                </a:solidFill>
                <a:latin typeface="Gill Sans MT"/>
                <a:cs typeface="Gill Sans MT"/>
              </a:rPr>
              <a:t>Pre-Bid Conference</a:t>
            </a:r>
            <a:endParaRPr lang="en-US" sz="4000" dirty="0">
              <a:solidFill>
                <a:prstClr val="white"/>
              </a:solidFill>
              <a:latin typeface="Gill Sans MT"/>
              <a:cs typeface="Gill Sans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00025" y="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 smtClean="0">
                <a:solidFill>
                  <a:srgbClr val="FFFFFF"/>
                </a:solidFill>
                <a:latin typeface="Gill Sans MT"/>
                <a:cs typeface="Gill Sans MT"/>
              </a:rPr>
              <a:t>  East Slope Paths</a:t>
            </a:r>
            <a:endParaRPr lang="en-US" sz="40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39" y="152401"/>
            <a:ext cx="6483722" cy="50101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3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0" y="10668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 smtClean="0">
                <a:solidFill>
                  <a:prstClr val="white"/>
                </a:solidFill>
                <a:latin typeface="Gill Sans MT"/>
                <a:cs typeface="Gill Sans MT"/>
              </a:rPr>
              <a:t>Pre-Bid Conference</a:t>
            </a:r>
            <a:endParaRPr lang="en-US" sz="4000" dirty="0">
              <a:solidFill>
                <a:prstClr val="white"/>
              </a:solidFill>
              <a:latin typeface="Gill Sans MT"/>
              <a:cs typeface="Gill Sans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52400" y="6096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 smtClean="0">
                <a:solidFill>
                  <a:srgbClr val="FFFFFF"/>
                </a:solidFill>
                <a:latin typeface="Gill Sans MT"/>
                <a:cs typeface="Gill Sans MT"/>
              </a:rPr>
              <a:t> Reflecting Ponds</a:t>
            </a:r>
            <a:endParaRPr lang="en-US" sz="40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86775" y="6400800"/>
            <a:ext cx="200025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0" y="10668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 smtClean="0">
                <a:solidFill>
                  <a:prstClr val="white"/>
                </a:solidFill>
                <a:latin typeface="Gill Sans MT"/>
                <a:cs typeface="Gill Sans MT"/>
              </a:rPr>
              <a:t>Pre-Bid Conference</a:t>
            </a:r>
            <a:endParaRPr lang="en-US" sz="4000" dirty="0">
              <a:solidFill>
                <a:prstClr val="white"/>
              </a:solidFill>
              <a:latin typeface="Gill Sans MT"/>
              <a:cs typeface="Gill Sans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52400" y="6096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 smtClean="0">
                <a:solidFill>
                  <a:srgbClr val="FFFFFF"/>
                </a:solidFill>
                <a:latin typeface="Gill Sans MT"/>
                <a:cs typeface="Gill Sans MT"/>
              </a:rPr>
              <a:t> Reflecting Ponds</a:t>
            </a:r>
            <a:endParaRPr lang="en-US" sz="40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86775" y="6400800"/>
            <a:ext cx="200025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4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86775" y="6400800"/>
            <a:ext cx="200025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5" y="0"/>
            <a:ext cx="887371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r="14070"/>
          <a:stretch/>
        </p:blipFill>
        <p:spPr bwMode="auto">
          <a:xfrm>
            <a:off x="5952931" y="1830421"/>
            <a:ext cx="1708021" cy="1453954"/>
          </a:xfrm>
          <a:prstGeom prst="ellipse">
            <a:avLst/>
          </a:prstGeom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16" y="4622022"/>
            <a:ext cx="1864503" cy="1864503"/>
          </a:xfrm>
          <a:prstGeom prst="ellipse">
            <a:avLst/>
          </a:prstGeom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46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88" y="0"/>
            <a:ext cx="8873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1" y="695325"/>
            <a:ext cx="7863840" cy="614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761" y="228600"/>
            <a:ext cx="1867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FOUNTAIN GARDEN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80106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0" y="10668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 smtClean="0">
                <a:solidFill>
                  <a:prstClr val="white"/>
                </a:solidFill>
                <a:latin typeface="Gill Sans MT"/>
                <a:cs typeface="Gill Sans MT"/>
              </a:rPr>
              <a:t>Pre-Bid Conference</a:t>
            </a:r>
            <a:endParaRPr lang="en-US" sz="4000" dirty="0">
              <a:solidFill>
                <a:prstClr val="white"/>
              </a:solidFill>
              <a:latin typeface="Gill Sans MT"/>
              <a:cs typeface="Gill Sans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52400" y="6096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 smtClean="0">
                <a:solidFill>
                  <a:srgbClr val="FFFFFF"/>
                </a:solidFill>
                <a:latin typeface="Gill Sans MT"/>
                <a:cs typeface="Gill Sans MT"/>
              </a:rPr>
              <a:t> Reflecting Ponds</a:t>
            </a:r>
            <a:endParaRPr lang="en-US" sz="40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86775" y="6400800"/>
            <a:ext cx="200025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3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211519-4097-CF49-AB72-E78AEAF7796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Text Placeholder 13"/>
          <p:cNvSpPr txBox="1">
            <a:spLocks/>
          </p:cNvSpPr>
          <p:nvPr/>
        </p:nvSpPr>
        <p:spPr>
          <a:xfrm>
            <a:off x="513784" y="891658"/>
            <a:ext cx="4863560" cy="5390479"/>
          </a:xfrm>
          <a:prstGeom prst="rect">
            <a:avLst/>
          </a:prstGeom>
        </p:spPr>
        <p:txBody>
          <a:bodyPr vert="horz" lIns="0" rIns="0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Purpose</a:t>
            </a:r>
          </a:p>
          <a:p>
            <a:endParaRPr lang="en-US" sz="2000" dirty="0" smtClean="0"/>
          </a:p>
          <a:p>
            <a:pPr lvl="1"/>
            <a:r>
              <a:rPr lang="en-US" dirty="0" smtClean="0"/>
              <a:t>Familiarize bidders with the project, the site and the bid process.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7" t="9722" r="29287"/>
          <a:stretch/>
        </p:blipFill>
        <p:spPr>
          <a:xfrm>
            <a:off x="5693207" y="666475"/>
            <a:ext cx="2534223" cy="42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9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0" y="10668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 smtClean="0">
                <a:solidFill>
                  <a:prstClr val="white"/>
                </a:solidFill>
                <a:latin typeface="Gill Sans MT"/>
                <a:cs typeface="Gill Sans MT"/>
              </a:rPr>
              <a:t>Pre-Bid Conference</a:t>
            </a:r>
            <a:endParaRPr lang="en-US" sz="4000" dirty="0">
              <a:solidFill>
                <a:prstClr val="white"/>
              </a:solidFill>
              <a:latin typeface="Gill Sans MT"/>
              <a:cs typeface="Gill Sans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52400" y="6096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 smtClean="0">
                <a:solidFill>
                  <a:srgbClr val="FFFFFF"/>
                </a:solidFill>
                <a:latin typeface="Gill Sans MT"/>
                <a:cs typeface="Gill Sans MT"/>
              </a:rPr>
              <a:t> Reflecting Ponds</a:t>
            </a:r>
            <a:endParaRPr lang="en-US" sz="40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86775" y="6400800"/>
            <a:ext cx="200025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 anchor="t" anchorCtr="0"/>
          <a:lstStyle/>
          <a:p>
            <a:fld id="{D4211519-4097-CF49-AB72-E78AEAF7796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ext Placeholder 13"/>
          <p:cNvSpPr txBox="1">
            <a:spLocks/>
          </p:cNvSpPr>
          <p:nvPr/>
        </p:nvSpPr>
        <p:spPr>
          <a:xfrm>
            <a:off x="513783" y="891658"/>
            <a:ext cx="8227446" cy="5390479"/>
          </a:xfrm>
          <a:prstGeom prst="rect">
            <a:avLst/>
          </a:prstGeom>
        </p:spPr>
        <p:txBody>
          <a:bodyPr vert="horz" lIns="0" rIns="0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i="1" dirty="0" smtClean="0"/>
          </a:p>
          <a:p>
            <a:pPr lvl="1"/>
            <a:endParaRPr lang="en-US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Susan Trautman, Executive Director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38" y="1579747"/>
            <a:ext cx="5648325" cy="25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0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Gill Sans MT"/>
                <a:cs typeface="Gill Sans MT"/>
              </a:rPr>
              <a:t>Great Rivers Greenway District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1095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Kiener</a:t>
            </a:r>
            <a:r>
              <a:rPr lang="en-US" dirty="0" smtClean="0"/>
              <a:t> Plaza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n-US" dirty="0" smtClean="0"/>
              <a:t>Partial Construction Funding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n-US" dirty="0" smtClean="0"/>
              <a:t>Contract Award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n-US" dirty="0" smtClean="0"/>
              <a:t>Construction Management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BSI Constructors (Joe Kaiser)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n-US" dirty="0" smtClean="0"/>
              <a:t>Materials Testing &amp; Inspection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n-US" dirty="0" smtClean="0"/>
              <a:t>Inclusion tracking &amp; reporting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1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211519-4097-CF49-AB72-E78AEAF7796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44530" y="76200"/>
            <a:ext cx="8142269" cy="539047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Ten Construction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Work Categories</a:t>
            </a:r>
          </a:p>
          <a:p>
            <a:pPr marL="457200" lvl="1" indent="0">
              <a:buNone/>
            </a:pPr>
            <a:r>
              <a:rPr lang="en-US" dirty="0" smtClean="0"/>
              <a:t>#</a:t>
            </a:r>
            <a:r>
              <a:rPr lang="en-US" dirty="0"/>
              <a:t>2 </a:t>
            </a:r>
            <a:r>
              <a:rPr lang="en-US" dirty="0" smtClean="0"/>
              <a:t>	Earthwork/Demolition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#3 </a:t>
            </a:r>
            <a:r>
              <a:rPr lang="en-US" dirty="0" smtClean="0"/>
              <a:t>	Site </a:t>
            </a:r>
            <a:r>
              <a:rPr lang="en-US" dirty="0"/>
              <a:t>Sewers</a:t>
            </a:r>
          </a:p>
          <a:p>
            <a:pPr marL="457200" lvl="1" indent="0">
              <a:buNone/>
            </a:pPr>
            <a:r>
              <a:rPr lang="en-US" dirty="0"/>
              <a:t>#4 </a:t>
            </a:r>
            <a:r>
              <a:rPr lang="en-US" dirty="0" smtClean="0"/>
              <a:t>	Plumbing/Site </a:t>
            </a:r>
            <a:r>
              <a:rPr lang="en-US" dirty="0"/>
              <a:t>Water/Fountains</a:t>
            </a:r>
          </a:p>
          <a:p>
            <a:pPr marL="457200" lvl="1" indent="0">
              <a:buNone/>
            </a:pPr>
            <a:r>
              <a:rPr lang="en-US" dirty="0"/>
              <a:t>#5 </a:t>
            </a:r>
            <a:r>
              <a:rPr lang="en-US" dirty="0" smtClean="0"/>
              <a:t>	Concrete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#6 </a:t>
            </a:r>
            <a:r>
              <a:rPr lang="en-US" dirty="0" smtClean="0"/>
              <a:t>	Electrical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#7 </a:t>
            </a:r>
            <a:r>
              <a:rPr lang="en-US" dirty="0" smtClean="0"/>
              <a:t>	Pavers/Stone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#8 </a:t>
            </a:r>
            <a:r>
              <a:rPr lang="en-US" dirty="0" smtClean="0"/>
              <a:t>	Metals/Railings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#9 </a:t>
            </a:r>
            <a:r>
              <a:rPr lang="en-US" dirty="0" smtClean="0"/>
              <a:t>	Landscaping/Irrigation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#10 </a:t>
            </a:r>
            <a:r>
              <a:rPr lang="en-US" dirty="0" smtClean="0"/>
              <a:t>Carpentry/Miscellaneous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9933"/>
                </a:solidFill>
              </a:rPr>
              <a:t>#11 Site Furnishings </a:t>
            </a:r>
            <a:r>
              <a:rPr lang="en-US" sz="2600" dirty="0" smtClean="0">
                <a:solidFill>
                  <a:srgbClr val="FF9933"/>
                </a:solidFill>
              </a:rPr>
              <a:t>(previously part of work category #10)</a:t>
            </a:r>
            <a:endParaRPr lang="en-US" sz="2600" dirty="0" smtClean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 t="17161" r="16168" b="18073"/>
          <a:stretch/>
        </p:blipFill>
        <p:spPr>
          <a:xfrm>
            <a:off x="1038314" y="1104097"/>
            <a:ext cx="7067372" cy="394815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211519-4097-CF49-AB72-E78AEAF7796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5814" y="519322"/>
            <a:ext cx="70854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Signalization &amp; Street Improvement Phase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885950" y="1724025"/>
            <a:ext cx="5391150" cy="2409825"/>
          </a:xfrm>
          <a:custGeom>
            <a:avLst/>
            <a:gdLst>
              <a:gd name="connsiteX0" fmla="*/ 0 w 5391150"/>
              <a:gd name="connsiteY0" fmla="*/ 0 h 2409825"/>
              <a:gd name="connsiteX1" fmla="*/ 5381625 w 5391150"/>
              <a:gd name="connsiteY1" fmla="*/ 9525 h 2409825"/>
              <a:gd name="connsiteX2" fmla="*/ 5391150 w 5391150"/>
              <a:gd name="connsiteY2" fmla="*/ 2409825 h 2409825"/>
              <a:gd name="connsiteX3" fmla="*/ 9525 w 5391150"/>
              <a:gd name="connsiteY3" fmla="*/ 2400300 h 2409825"/>
              <a:gd name="connsiteX4" fmla="*/ 0 w 5391150"/>
              <a:gd name="connsiteY4" fmla="*/ 76200 h 2409825"/>
              <a:gd name="connsiteX5" fmla="*/ 190500 w 5391150"/>
              <a:gd name="connsiteY5" fmla="*/ 76200 h 2409825"/>
              <a:gd name="connsiteX6" fmla="*/ 171450 w 5391150"/>
              <a:gd name="connsiteY6" fmla="*/ 2171700 h 2409825"/>
              <a:gd name="connsiteX7" fmla="*/ 5200650 w 5391150"/>
              <a:gd name="connsiteY7" fmla="*/ 2171700 h 2409825"/>
              <a:gd name="connsiteX8" fmla="*/ 5210175 w 5391150"/>
              <a:gd name="connsiteY8" fmla="*/ 200025 h 2409825"/>
              <a:gd name="connsiteX9" fmla="*/ 219075 w 5391150"/>
              <a:gd name="connsiteY9" fmla="*/ 190500 h 2409825"/>
              <a:gd name="connsiteX10" fmla="*/ 209550 w 5391150"/>
              <a:gd name="connsiteY10" fmla="*/ 66675 h 2409825"/>
              <a:gd name="connsiteX11" fmla="*/ 9525 w 5391150"/>
              <a:gd name="connsiteY11" fmla="*/ 76200 h 2409825"/>
              <a:gd name="connsiteX12" fmla="*/ 0 w 5391150"/>
              <a:gd name="connsiteY12" fmla="*/ 0 h 240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91150" h="2409825">
                <a:moveTo>
                  <a:pt x="0" y="0"/>
                </a:moveTo>
                <a:lnTo>
                  <a:pt x="5381625" y="9525"/>
                </a:lnTo>
                <a:lnTo>
                  <a:pt x="5391150" y="2409825"/>
                </a:lnTo>
                <a:lnTo>
                  <a:pt x="9525" y="2400300"/>
                </a:lnTo>
                <a:lnTo>
                  <a:pt x="0" y="76200"/>
                </a:lnTo>
                <a:lnTo>
                  <a:pt x="190500" y="76200"/>
                </a:lnTo>
                <a:lnTo>
                  <a:pt x="171450" y="2171700"/>
                </a:lnTo>
                <a:lnTo>
                  <a:pt x="5200650" y="2171700"/>
                </a:lnTo>
                <a:lnTo>
                  <a:pt x="5210175" y="200025"/>
                </a:lnTo>
                <a:lnTo>
                  <a:pt x="219075" y="190500"/>
                </a:lnTo>
                <a:lnTo>
                  <a:pt x="209550" y="66675"/>
                </a:lnTo>
                <a:lnTo>
                  <a:pt x="9525" y="76200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1">
                <a:lumMod val="50000"/>
              </a:schemeClr>
            </a:fgClr>
            <a:bgClr>
              <a:schemeClr val="accent6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273324" y="1153237"/>
            <a:ext cx="6417891" cy="3845608"/>
          </a:xfrm>
          <a:custGeom>
            <a:avLst/>
            <a:gdLst>
              <a:gd name="connsiteX0" fmla="*/ 632388 w 6417891"/>
              <a:gd name="connsiteY0" fmla="*/ 743484 h 3845608"/>
              <a:gd name="connsiteX1" fmla="*/ 5939327 w 6417891"/>
              <a:gd name="connsiteY1" fmla="*/ 752030 h 3845608"/>
              <a:gd name="connsiteX2" fmla="*/ 5947872 w 6417891"/>
              <a:gd name="connsiteY2" fmla="*/ 2914116 h 3845608"/>
              <a:gd name="connsiteX3" fmla="*/ 5272755 w 6417891"/>
              <a:gd name="connsiteY3" fmla="*/ 2914116 h 3845608"/>
              <a:gd name="connsiteX4" fmla="*/ 5144568 w 6417891"/>
              <a:gd name="connsiteY4" fmla="*/ 2837204 h 3845608"/>
              <a:gd name="connsiteX5" fmla="*/ 1162228 w 6417891"/>
              <a:gd name="connsiteY5" fmla="*/ 2837204 h 3845608"/>
              <a:gd name="connsiteX6" fmla="*/ 1051132 w 6417891"/>
              <a:gd name="connsiteY6" fmla="*/ 2914116 h 3845608"/>
              <a:gd name="connsiteX7" fmla="*/ 632388 w 6417891"/>
              <a:gd name="connsiteY7" fmla="*/ 2914116 h 3845608"/>
              <a:gd name="connsiteX8" fmla="*/ 623843 w 6417891"/>
              <a:gd name="connsiteY8" fmla="*/ 2700471 h 3845608"/>
              <a:gd name="connsiteX9" fmla="*/ 717846 w 6417891"/>
              <a:gd name="connsiteY9" fmla="*/ 2546647 h 3845608"/>
              <a:gd name="connsiteX10" fmla="*/ 700755 w 6417891"/>
              <a:gd name="connsiteY10" fmla="*/ 1085316 h 3845608"/>
              <a:gd name="connsiteX11" fmla="*/ 640934 w 6417891"/>
              <a:gd name="connsiteY11" fmla="*/ 991312 h 3845608"/>
              <a:gd name="connsiteX12" fmla="*/ 640934 w 6417891"/>
              <a:gd name="connsiteY12" fmla="*/ 803305 h 3845608"/>
              <a:gd name="connsiteX13" fmla="*/ 282011 w 6417891"/>
              <a:gd name="connsiteY13" fmla="*/ 811851 h 3845608"/>
              <a:gd name="connsiteX14" fmla="*/ 273465 w 6417891"/>
              <a:gd name="connsiteY14" fmla="*/ 2837204 h 3845608"/>
              <a:gd name="connsiteX15" fmla="*/ 0 w 6417891"/>
              <a:gd name="connsiteY15" fmla="*/ 2845750 h 3845608"/>
              <a:gd name="connsiteX16" fmla="*/ 0 w 6417891"/>
              <a:gd name="connsiteY16" fmla="*/ 3580688 h 3845608"/>
              <a:gd name="connsiteX17" fmla="*/ 247828 w 6417891"/>
              <a:gd name="connsiteY17" fmla="*/ 3580688 h 3845608"/>
              <a:gd name="connsiteX18" fmla="*/ 239282 w 6417891"/>
              <a:gd name="connsiteY18" fmla="*/ 3760150 h 3845608"/>
              <a:gd name="connsiteX19" fmla="*/ 863125 w 6417891"/>
              <a:gd name="connsiteY19" fmla="*/ 3760150 h 3845608"/>
              <a:gd name="connsiteX20" fmla="*/ 863125 w 6417891"/>
              <a:gd name="connsiteY20" fmla="*/ 3640509 h 3845608"/>
              <a:gd name="connsiteX21" fmla="*/ 5785502 w 6417891"/>
              <a:gd name="connsiteY21" fmla="*/ 3657600 h 3845608"/>
              <a:gd name="connsiteX22" fmla="*/ 5811140 w 6417891"/>
              <a:gd name="connsiteY22" fmla="*/ 3845608 h 3845608"/>
              <a:gd name="connsiteX23" fmla="*/ 6417891 w 6417891"/>
              <a:gd name="connsiteY23" fmla="*/ 3837062 h 3845608"/>
              <a:gd name="connsiteX24" fmla="*/ 6409345 w 6417891"/>
              <a:gd name="connsiteY24" fmla="*/ 111095 h 3845608"/>
              <a:gd name="connsiteX25" fmla="*/ 5862415 w 6417891"/>
              <a:gd name="connsiteY25" fmla="*/ 111095 h 3845608"/>
              <a:gd name="connsiteX26" fmla="*/ 5862415 w 6417891"/>
              <a:gd name="connsiteY26" fmla="*/ 256374 h 3845608"/>
              <a:gd name="connsiteX27" fmla="*/ 3555050 w 6417891"/>
              <a:gd name="connsiteY27" fmla="*/ 256374 h 3845608"/>
              <a:gd name="connsiteX28" fmla="*/ 3563596 w 6417891"/>
              <a:gd name="connsiteY28" fmla="*/ 42729 h 3845608"/>
              <a:gd name="connsiteX29" fmla="*/ 3076486 w 6417891"/>
              <a:gd name="connsiteY29" fmla="*/ 59821 h 3845608"/>
              <a:gd name="connsiteX30" fmla="*/ 3076486 w 6417891"/>
              <a:gd name="connsiteY30" fmla="*/ 264920 h 3845608"/>
              <a:gd name="connsiteX31" fmla="*/ 854579 w 6417891"/>
              <a:gd name="connsiteY31" fmla="*/ 264920 h 3845608"/>
              <a:gd name="connsiteX32" fmla="*/ 846033 w 6417891"/>
              <a:gd name="connsiteY32" fmla="*/ 0 h 3845608"/>
              <a:gd name="connsiteX33" fmla="*/ 282011 w 6417891"/>
              <a:gd name="connsiteY33" fmla="*/ 8546 h 3845608"/>
              <a:gd name="connsiteX34" fmla="*/ 264919 w 6417891"/>
              <a:gd name="connsiteY34" fmla="*/ 256374 h 3845608"/>
              <a:gd name="connsiteX35" fmla="*/ 111095 w 6417891"/>
              <a:gd name="connsiteY35" fmla="*/ 256374 h 3845608"/>
              <a:gd name="connsiteX36" fmla="*/ 111095 w 6417891"/>
              <a:gd name="connsiteY36" fmla="*/ 752030 h 3845608"/>
              <a:gd name="connsiteX37" fmla="*/ 632388 w 6417891"/>
              <a:gd name="connsiteY37" fmla="*/ 743484 h 3845608"/>
              <a:gd name="connsiteX0" fmla="*/ 632388 w 6417891"/>
              <a:gd name="connsiteY0" fmla="*/ 743484 h 3845608"/>
              <a:gd name="connsiteX1" fmla="*/ 5939327 w 6417891"/>
              <a:gd name="connsiteY1" fmla="*/ 752030 h 3845608"/>
              <a:gd name="connsiteX2" fmla="*/ 5947872 w 6417891"/>
              <a:gd name="connsiteY2" fmla="*/ 2914116 h 3845608"/>
              <a:gd name="connsiteX3" fmla="*/ 5272755 w 6417891"/>
              <a:gd name="connsiteY3" fmla="*/ 2914116 h 3845608"/>
              <a:gd name="connsiteX4" fmla="*/ 5144568 w 6417891"/>
              <a:gd name="connsiteY4" fmla="*/ 2837204 h 3845608"/>
              <a:gd name="connsiteX5" fmla="*/ 1162228 w 6417891"/>
              <a:gd name="connsiteY5" fmla="*/ 2837204 h 3845608"/>
              <a:gd name="connsiteX6" fmla="*/ 1051132 w 6417891"/>
              <a:gd name="connsiteY6" fmla="*/ 2914116 h 3845608"/>
              <a:gd name="connsiteX7" fmla="*/ 632388 w 6417891"/>
              <a:gd name="connsiteY7" fmla="*/ 2914116 h 3845608"/>
              <a:gd name="connsiteX8" fmla="*/ 623843 w 6417891"/>
              <a:gd name="connsiteY8" fmla="*/ 2700471 h 3845608"/>
              <a:gd name="connsiteX9" fmla="*/ 717846 w 6417891"/>
              <a:gd name="connsiteY9" fmla="*/ 2546647 h 3845608"/>
              <a:gd name="connsiteX10" fmla="*/ 700755 w 6417891"/>
              <a:gd name="connsiteY10" fmla="*/ 1085316 h 3845608"/>
              <a:gd name="connsiteX11" fmla="*/ 640934 w 6417891"/>
              <a:gd name="connsiteY11" fmla="*/ 991312 h 3845608"/>
              <a:gd name="connsiteX12" fmla="*/ 640934 w 6417891"/>
              <a:gd name="connsiteY12" fmla="*/ 803305 h 3845608"/>
              <a:gd name="connsiteX13" fmla="*/ 282011 w 6417891"/>
              <a:gd name="connsiteY13" fmla="*/ 759463 h 3845608"/>
              <a:gd name="connsiteX14" fmla="*/ 273465 w 6417891"/>
              <a:gd name="connsiteY14" fmla="*/ 2837204 h 3845608"/>
              <a:gd name="connsiteX15" fmla="*/ 0 w 6417891"/>
              <a:gd name="connsiteY15" fmla="*/ 2845750 h 3845608"/>
              <a:gd name="connsiteX16" fmla="*/ 0 w 6417891"/>
              <a:gd name="connsiteY16" fmla="*/ 3580688 h 3845608"/>
              <a:gd name="connsiteX17" fmla="*/ 247828 w 6417891"/>
              <a:gd name="connsiteY17" fmla="*/ 3580688 h 3845608"/>
              <a:gd name="connsiteX18" fmla="*/ 239282 w 6417891"/>
              <a:gd name="connsiteY18" fmla="*/ 3760150 h 3845608"/>
              <a:gd name="connsiteX19" fmla="*/ 863125 w 6417891"/>
              <a:gd name="connsiteY19" fmla="*/ 3760150 h 3845608"/>
              <a:gd name="connsiteX20" fmla="*/ 863125 w 6417891"/>
              <a:gd name="connsiteY20" fmla="*/ 3640509 h 3845608"/>
              <a:gd name="connsiteX21" fmla="*/ 5785502 w 6417891"/>
              <a:gd name="connsiteY21" fmla="*/ 3657600 h 3845608"/>
              <a:gd name="connsiteX22" fmla="*/ 5811140 w 6417891"/>
              <a:gd name="connsiteY22" fmla="*/ 3845608 h 3845608"/>
              <a:gd name="connsiteX23" fmla="*/ 6417891 w 6417891"/>
              <a:gd name="connsiteY23" fmla="*/ 3837062 h 3845608"/>
              <a:gd name="connsiteX24" fmla="*/ 6409345 w 6417891"/>
              <a:gd name="connsiteY24" fmla="*/ 111095 h 3845608"/>
              <a:gd name="connsiteX25" fmla="*/ 5862415 w 6417891"/>
              <a:gd name="connsiteY25" fmla="*/ 111095 h 3845608"/>
              <a:gd name="connsiteX26" fmla="*/ 5862415 w 6417891"/>
              <a:gd name="connsiteY26" fmla="*/ 256374 h 3845608"/>
              <a:gd name="connsiteX27" fmla="*/ 3555050 w 6417891"/>
              <a:gd name="connsiteY27" fmla="*/ 256374 h 3845608"/>
              <a:gd name="connsiteX28" fmla="*/ 3563596 w 6417891"/>
              <a:gd name="connsiteY28" fmla="*/ 42729 h 3845608"/>
              <a:gd name="connsiteX29" fmla="*/ 3076486 w 6417891"/>
              <a:gd name="connsiteY29" fmla="*/ 59821 h 3845608"/>
              <a:gd name="connsiteX30" fmla="*/ 3076486 w 6417891"/>
              <a:gd name="connsiteY30" fmla="*/ 264920 h 3845608"/>
              <a:gd name="connsiteX31" fmla="*/ 854579 w 6417891"/>
              <a:gd name="connsiteY31" fmla="*/ 264920 h 3845608"/>
              <a:gd name="connsiteX32" fmla="*/ 846033 w 6417891"/>
              <a:gd name="connsiteY32" fmla="*/ 0 h 3845608"/>
              <a:gd name="connsiteX33" fmla="*/ 282011 w 6417891"/>
              <a:gd name="connsiteY33" fmla="*/ 8546 h 3845608"/>
              <a:gd name="connsiteX34" fmla="*/ 264919 w 6417891"/>
              <a:gd name="connsiteY34" fmla="*/ 256374 h 3845608"/>
              <a:gd name="connsiteX35" fmla="*/ 111095 w 6417891"/>
              <a:gd name="connsiteY35" fmla="*/ 256374 h 3845608"/>
              <a:gd name="connsiteX36" fmla="*/ 111095 w 6417891"/>
              <a:gd name="connsiteY36" fmla="*/ 752030 h 3845608"/>
              <a:gd name="connsiteX37" fmla="*/ 632388 w 6417891"/>
              <a:gd name="connsiteY37" fmla="*/ 743484 h 3845608"/>
              <a:gd name="connsiteX0" fmla="*/ 632388 w 6417891"/>
              <a:gd name="connsiteY0" fmla="*/ 743484 h 3845608"/>
              <a:gd name="connsiteX1" fmla="*/ 5939327 w 6417891"/>
              <a:gd name="connsiteY1" fmla="*/ 752030 h 3845608"/>
              <a:gd name="connsiteX2" fmla="*/ 5947872 w 6417891"/>
              <a:gd name="connsiteY2" fmla="*/ 2914116 h 3845608"/>
              <a:gd name="connsiteX3" fmla="*/ 5272755 w 6417891"/>
              <a:gd name="connsiteY3" fmla="*/ 2914116 h 3845608"/>
              <a:gd name="connsiteX4" fmla="*/ 5144568 w 6417891"/>
              <a:gd name="connsiteY4" fmla="*/ 2837204 h 3845608"/>
              <a:gd name="connsiteX5" fmla="*/ 1162228 w 6417891"/>
              <a:gd name="connsiteY5" fmla="*/ 2837204 h 3845608"/>
              <a:gd name="connsiteX6" fmla="*/ 1051132 w 6417891"/>
              <a:gd name="connsiteY6" fmla="*/ 2914116 h 3845608"/>
              <a:gd name="connsiteX7" fmla="*/ 632388 w 6417891"/>
              <a:gd name="connsiteY7" fmla="*/ 2914116 h 3845608"/>
              <a:gd name="connsiteX8" fmla="*/ 623843 w 6417891"/>
              <a:gd name="connsiteY8" fmla="*/ 2700471 h 3845608"/>
              <a:gd name="connsiteX9" fmla="*/ 717846 w 6417891"/>
              <a:gd name="connsiteY9" fmla="*/ 2546647 h 3845608"/>
              <a:gd name="connsiteX10" fmla="*/ 700755 w 6417891"/>
              <a:gd name="connsiteY10" fmla="*/ 1085316 h 3845608"/>
              <a:gd name="connsiteX11" fmla="*/ 640934 w 6417891"/>
              <a:gd name="connsiteY11" fmla="*/ 991312 h 3845608"/>
              <a:gd name="connsiteX12" fmla="*/ 640934 w 6417891"/>
              <a:gd name="connsiteY12" fmla="*/ 755680 h 3845608"/>
              <a:gd name="connsiteX13" fmla="*/ 282011 w 6417891"/>
              <a:gd name="connsiteY13" fmla="*/ 759463 h 3845608"/>
              <a:gd name="connsiteX14" fmla="*/ 273465 w 6417891"/>
              <a:gd name="connsiteY14" fmla="*/ 2837204 h 3845608"/>
              <a:gd name="connsiteX15" fmla="*/ 0 w 6417891"/>
              <a:gd name="connsiteY15" fmla="*/ 2845750 h 3845608"/>
              <a:gd name="connsiteX16" fmla="*/ 0 w 6417891"/>
              <a:gd name="connsiteY16" fmla="*/ 3580688 h 3845608"/>
              <a:gd name="connsiteX17" fmla="*/ 247828 w 6417891"/>
              <a:gd name="connsiteY17" fmla="*/ 3580688 h 3845608"/>
              <a:gd name="connsiteX18" fmla="*/ 239282 w 6417891"/>
              <a:gd name="connsiteY18" fmla="*/ 3760150 h 3845608"/>
              <a:gd name="connsiteX19" fmla="*/ 863125 w 6417891"/>
              <a:gd name="connsiteY19" fmla="*/ 3760150 h 3845608"/>
              <a:gd name="connsiteX20" fmla="*/ 863125 w 6417891"/>
              <a:gd name="connsiteY20" fmla="*/ 3640509 h 3845608"/>
              <a:gd name="connsiteX21" fmla="*/ 5785502 w 6417891"/>
              <a:gd name="connsiteY21" fmla="*/ 3657600 h 3845608"/>
              <a:gd name="connsiteX22" fmla="*/ 5811140 w 6417891"/>
              <a:gd name="connsiteY22" fmla="*/ 3845608 h 3845608"/>
              <a:gd name="connsiteX23" fmla="*/ 6417891 w 6417891"/>
              <a:gd name="connsiteY23" fmla="*/ 3837062 h 3845608"/>
              <a:gd name="connsiteX24" fmla="*/ 6409345 w 6417891"/>
              <a:gd name="connsiteY24" fmla="*/ 111095 h 3845608"/>
              <a:gd name="connsiteX25" fmla="*/ 5862415 w 6417891"/>
              <a:gd name="connsiteY25" fmla="*/ 111095 h 3845608"/>
              <a:gd name="connsiteX26" fmla="*/ 5862415 w 6417891"/>
              <a:gd name="connsiteY26" fmla="*/ 256374 h 3845608"/>
              <a:gd name="connsiteX27" fmla="*/ 3555050 w 6417891"/>
              <a:gd name="connsiteY27" fmla="*/ 256374 h 3845608"/>
              <a:gd name="connsiteX28" fmla="*/ 3563596 w 6417891"/>
              <a:gd name="connsiteY28" fmla="*/ 42729 h 3845608"/>
              <a:gd name="connsiteX29" fmla="*/ 3076486 w 6417891"/>
              <a:gd name="connsiteY29" fmla="*/ 59821 h 3845608"/>
              <a:gd name="connsiteX30" fmla="*/ 3076486 w 6417891"/>
              <a:gd name="connsiteY30" fmla="*/ 264920 h 3845608"/>
              <a:gd name="connsiteX31" fmla="*/ 854579 w 6417891"/>
              <a:gd name="connsiteY31" fmla="*/ 264920 h 3845608"/>
              <a:gd name="connsiteX32" fmla="*/ 846033 w 6417891"/>
              <a:gd name="connsiteY32" fmla="*/ 0 h 3845608"/>
              <a:gd name="connsiteX33" fmla="*/ 282011 w 6417891"/>
              <a:gd name="connsiteY33" fmla="*/ 8546 h 3845608"/>
              <a:gd name="connsiteX34" fmla="*/ 264919 w 6417891"/>
              <a:gd name="connsiteY34" fmla="*/ 256374 h 3845608"/>
              <a:gd name="connsiteX35" fmla="*/ 111095 w 6417891"/>
              <a:gd name="connsiteY35" fmla="*/ 256374 h 3845608"/>
              <a:gd name="connsiteX36" fmla="*/ 111095 w 6417891"/>
              <a:gd name="connsiteY36" fmla="*/ 752030 h 3845608"/>
              <a:gd name="connsiteX37" fmla="*/ 632388 w 6417891"/>
              <a:gd name="connsiteY37" fmla="*/ 743484 h 3845608"/>
              <a:gd name="connsiteX0" fmla="*/ 689538 w 6417891"/>
              <a:gd name="connsiteY0" fmla="*/ 562509 h 3845608"/>
              <a:gd name="connsiteX1" fmla="*/ 5939327 w 6417891"/>
              <a:gd name="connsiteY1" fmla="*/ 752030 h 3845608"/>
              <a:gd name="connsiteX2" fmla="*/ 5947872 w 6417891"/>
              <a:gd name="connsiteY2" fmla="*/ 2914116 h 3845608"/>
              <a:gd name="connsiteX3" fmla="*/ 5272755 w 6417891"/>
              <a:gd name="connsiteY3" fmla="*/ 2914116 h 3845608"/>
              <a:gd name="connsiteX4" fmla="*/ 5144568 w 6417891"/>
              <a:gd name="connsiteY4" fmla="*/ 2837204 h 3845608"/>
              <a:gd name="connsiteX5" fmla="*/ 1162228 w 6417891"/>
              <a:gd name="connsiteY5" fmla="*/ 2837204 h 3845608"/>
              <a:gd name="connsiteX6" fmla="*/ 1051132 w 6417891"/>
              <a:gd name="connsiteY6" fmla="*/ 2914116 h 3845608"/>
              <a:gd name="connsiteX7" fmla="*/ 632388 w 6417891"/>
              <a:gd name="connsiteY7" fmla="*/ 2914116 h 3845608"/>
              <a:gd name="connsiteX8" fmla="*/ 623843 w 6417891"/>
              <a:gd name="connsiteY8" fmla="*/ 2700471 h 3845608"/>
              <a:gd name="connsiteX9" fmla="*/ 717846 w 6417891"/>
              <a:gd name="connsiteY9" fmla="*/ 2546647 h 3845608"/>
              <a:gd name="connsiteX10" fmla="*/ 700755 w 6417891"/>
              <a:gd name="connsiteY10" fmla="*/ 1085316 h 3845608"/>
              <a:gd name="connsiteX11" fmla="*/ 640934 w 6417891"/>
              <a:gd name="connsiteY11" fmla="*/ 991312 h 3845608"/>
              <a:gd name="connsiteX12" fmla="*/ 640934 w 6417891"/>
              <a:gd name="connsiteY12" fmla="*/ 755680 h 3845608"/>
              <a:gd name="connsiteX13" fmla="*/ 282011 w 6417891"/>
              <a:gd name="connsiteY13" fmla="*/ 759463 h 3845608"/>
              <a:gd name="connsiteX14" fmla="*/ 273465 w 6417891"/>
              <a:gd name="connsiteY14" fmla="*/ 2837204 h 3845608"/>
              <a:gd name="connsiteX15" fmla="*/ 0 w 6417891"/>
              <a:gd name="connsiteY15" fmla="*/ 2845750 h 3845608"/>
              <a:gd name="connsiteX16" fmla="*/ 0 w 6417891"/>
              <a:gd name="connsiteY16" fmla="*/ 3580688 h 3845608"/>
              <a:gd name="connsiteX17" fmla="*/ 247828 w 6417891"/>
              <a:gd name="connsiteY17" fmla="*/ 3580688 h 3845608"/>
              <a:gd name="connsiteX18" fmla="*/ 239282 w 6417891"/>
              <a:gd name="connsiteY18" fmla="*/ 3760150 h 3845608"/>
              <a:gd name="connsiteX19" fmla="*/ 863125 w 6417891"/>
              <a:gd name="connsiteY19" fmla="*/ 3760150 h 3845608"/>
              <a:gd name="connsiteX20" fmla="*/ 863125 w 6417891"/>
              <a:gd name="connsiteY20" fmla="*/ 3640509 h 3845608"/>
              <a:gd name="connsiteX21" fmla="*/ 5785502 w 6417891"/>
              <a:gd name="connsiteY21" fmla="*/ 3657600 h 3845608"/>
              <a:gd name="connsiteX22" fmla="*/ 5811140 w 6417891"/>
              <a:gd name="connsiteY22" fmla="*/ 3845608 h 3845608"/>
              <a:gd name="connsiteX23" fmla="*/ 6417891 w 6417891"/>
              <a:gd name="connsiteY23" fmla="*/ 3837062 h 3845608"/>
              <a:gd name="connsiteX24" fmla="*/ 6409345 w 6417891"/>
              <a:gd name="connsiteY24" fmla="*/ 111095 h 3845608"/>
              <a:gd name="connsiteX25" fmla="*/ 5862415 w 6417891"/>
              <a:gd name="connsiteY25" fmla="*/ 111095 h 3845608"/>
              <a:gd name="connsiteX26" fmla="*/ 5862415 w 6417891"/>
              <a:gd name="connsiteY26" fmla="*/ 256374 h 3845608"/>
              <a:gd name="connsiteX27" fmla="*/ 3555050 w 6417891"/>
              <a:gd name="connsiteY27" fmla="*/ 256374 h 3845608"/>
              <a:gd name="connsiteX28" fmla="*/ 3563596 w 6417891"/>
              <a:gd name="connsiteY28" fmla="*/ 42729 h 3845608"/>
              <a:gd name="connsiteX29" fmla="*/ 3076486 w 6417891"/>
              <a:gd name="connsiteY29" fmla="*/ 59821 h 3845608"/>
              <a:gd name="connsiteX30" fmla="*/ 3076486 w 6417891"/>
              <a:gd name="connsiteY30" fmla="*/ 264920 h 3845608"/>
              <a:gd name="connsiteX31" fmla="*/ 854579 w 6417891"/>
              <a:gd name="connsiteY31" fmla="*/ 264920 h 3845608"/>
              <a:gd name="connsiteX32" fmla="*/ 846033 w 6417891"/>
              <a:gd name="connsiteY32" fmla="*/ 0 h 3845608"/>
              <a:gd name="connsiteX33" fmla="*/ 282011 w 6417891"/>
              <a:gd name="connsiteY33" fmla="*/ 8546 h 3845608"/>
              <a:gd name="connsiteX34" fmla="*/ 264919 w 6417891"/>
              <a:gd name="connsiteY34" fmla="*/ 256374 h 3845608"/>
              <a:gd name="connsiteX35" fmla="*/ 111095 w 6417891"/>
              <a:gd name="connsiteY35" fmla="*/ 256374 h 3845608"/>
              <a:gd name="connsiteX36" fmla="*/ 111095 w 6417891"/>
              <a:gd name="connsiteY36" fmla="*/ 752030 h 3845608"/>
              <a:gd name="connsiteX37" fmla="*/ 689538 w 6417891"/>
              <a:gd name="connsiteY37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5947872 w 6417891"/>
              <a:gd name="connsiteY2" fmla="*/ 2914116 h 3845608"/>
              <a:gd name="connsiteX3" fmla="*/ 5272755 w 6417891"/>
              <a:gd name="connsiteY3" fmla="*/ 2914116 h 3845608"/>
              <a:gd name="connsiteX4" fmla="*/ 5144568 w 6417891"/>
              <a:gd name="connsiteY4" fmla="*/ 2837204 h 3845608"/>
              <a:gd name="connsiteX5" fmla="*/ 1162228 w 6417891"/>
              <a:gd name="connsiteY5" fmla="*/ 2837204 h 3845608"/>
              <a:gd name="connsiteX6" fmla="*/ 1051132 w 6417891"/>
              <a:gd name="connsiteY6" fmla="*/ 2914116 h 3845608"/>
              <a:gd name="connsiteX7" fmla="*/ 632388 w 6417891"/>
              <a:gd name="connsiteY7" fmla="*/ 2914116 h 3845608"/>
              <a:gd name="connsiteX8" fmla="*/ 623843 w 6417891"/>
              <a:gd name="connsiteY8" fmla="*/ 2700471 h 3845608"/>
              <a:gd name="connsiteX9" fmla="*/ 717846 w 6417891"/>
              <a:gd name="connsiteY9" fmla="*/ 2546647 h 3845608"/>
              <a:gd name="connsiteX10" fmla="*/ 700755 w 6417891"/>
              <a:gd name="connsiteY10" fmla="*/ 1085316 h 3845608"/>
              <a:gd name="connsiteX11" fmla="*/ 640934 w 6417891"/>
              <a:gd name="connsiteY11" fmla="*/ 991312 h 3845608"/>
              <a:gd name="connsiteX12" fmla="*/ 640934 w 6417891"/>
              <a:gd name="connsiteY12" fmla="*/ 755680 h 3845608"/>
              <a:gd name="connsiteX13" fmla="*/ 282011 w 6417891"/>
              <a:gd name="connsiteY13" fmla="*/ 759463 h 3845608"/>
              <a:gd name="connsiteX14" fmla="*/ 273465 w 6417891"/>
              <a:gd name="connsiteY14" fmla="*/ 2837204 h 3845608"/>
              <a:gd name="connsiteX15" fmla="*/ 0 w 6417891"/>
              <a:gd name="connsiteY15" fmla="*/ 2845750 h 3845608"/>
              <a:gd name="connsiteX16" fmla="*/ 0 w 6417891"/>
              <a:gd name="connsiteY16" fmla="*/ 3580688 h 3845608"/>
              <a:gd name="connsiteX17" fmla="*/ 247828 w 6417891"/>
              <a:gd name="connsiteY17" fmla="*/ 3580688 h 3845608"/>
              <a:gd name="connsiteX18" fmla="*/ 239282 w 6417891"/>
              <a:gd name="connsiteY18" fmla="*/ 3760150 h 3845608"/>
              <a:gd name="connsiteX19" fmla="*/ 863125 w 6417891"/>
              <a:gd name="connsiteY19" fmla="*/ 3760150 h 3845608"/>
              <a:gd name="connsiteX20" fmla="*/ 863125 w 6417891"/>
              <a:gd name="connsiteY20" fmla="*/ 3640509 h 3845608"/>
              <a:gd name="connsiteX21" fmla="*/ 5785502 w 6417891"/>
              <a:gd name="connsiteY21" fmla="*/ 3657600 h 3845608"/>
              <a:gd name="connsiteX22" fmla="*/ 5811140 w 6417891"/>
              <a:gd name="connsiteY22" fmla="*/ 3845608 h 3845608"/>
              <a:gd name="connsiteX23" fmla="*/ 6417891 w 6417891"/>
              <a:gd name="connsiteY23" fmla="*/ 3837062 h 3845608"/>
              <a:gd name="connsiteX24" fmla="*/ 6409345 w 6417891"/>
              <a:gd name="connsiteY24" fmla="*/ 111095 h 3845608"/>
              <a:gd name="connsiteX25" fmla="*/ 5862415 w 6417891"/>
              <a:gd name="connsiteY25" fmla="*/ 111095 h 3845608"/>
              <a:gd name="connsiteX26" fmla="*/ 5862415 w 6417891"/>
              <a:gd name="connsiteY26" fmla="*/ 256374 h 3845608"/>
              <a:gd name="connsiteX27" fmla="*/ 3555050 w 6417891"/>
              <a:gd name="connsiteY27" fmla="*/ 256374 h 3845608"/>
              <a:gd name="connsiteX28" fmla="*/ 3563596 w 6417891"/>
              <a:gd name="connsiteY28" fmla="*/ 42729 h 3845608"/>
              <a:gd name="connsiteX29" fmla="*/ 3076486 w 6417891"/>
              <a:gd name="connsiteY29" fmla="*/ 59821 h 3845608"/>
              <a:gd name="connsiteX30" fmla="*/ 3076486 w 6417891"/>
              <a:gd name="connsiteY30" fmla="*/ 264920 h 3845608"/>
              <a:gd name="connsiteX31" fmla="*/ 854579 w 6417891"/>
              <a:gd name="connsiteY31" fmla="*/ 264920 h 3845608"/>
              <a:gd name="connsiteX32" fmla="*/ 846033 w 6417891"/>
              <a:gd name="connsiteY32" fmla="*/ 0 h 3845608"/>
              <a:gd name="connsiteX33" fmla="*/ 282011 w 6417891"/>
              <a:gd name="connsiteY33" fmla="*/ 8546 h 3845608"/>
              <a:gd name="connsiteX34" fmla="*/ 264919 w 6417891"/>
              <a:gd name="connsiteY34" fmla="*/ 256374 h 3845608"/>
              <a:gd name="connsiteX35" fmla="*/ 111095 w 6417891"/>
              <a:gd name="connsiteY35" fmla="*/ 256374 h 3845608"/>
              <a:gd name="connsiteX36" fmla="*/ 111095 w 6417891"/>
              <a:gd name="connsiteY36" fmla="*/ 752030 h 3845608"/>
              <a:gd name="connsiteX37" fmla="*/ 689538 w 6417891"/>
              <a:gd name="connsiteY37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5272755 w 6417891"/>
              <a:gd name="connsiteY3" fmla="*/ 2914116 h 3845608"/>
              <a:gd name="connsiteX4" fmla="*/ 5144568 w 6417891"/>
              <a:gd name="connsiteY4" fmla="*/ 2837204 h 3845608"/>
              <a:gd name="connsiteX5" fmla="*/ 1162228 w 6417891"/>
              <a:gd name="connsiteY5" fmla="*/ 2837204 h 3845608"/>
              <a:gd name="connsiteX6" fmla="*/ 1051132 w 6417891"/>
              <a:gd name="connsiteY6" fmla="*/ 2914116 h 3845608"/>
              <a:gd name="connsiteX7" fmla="*/ 632388 w 6417891"/>
              <a:gd name="connsiteY7" fmla="*/ 2914116 h 3845608"/>
              <a:gd name="connsiteX8" fmla="*/ 623843 w 6417891"/>
              <a:gd name="connsiteY8" fmla="*/ 2700471 h 3845608"/>
              <a:gd name="connsiteX9" fmla="*/ 717846 w 6417891"/>
              <a:gd name="connsiteY9" fmla="*/ 2546647 h 3845608"/>
              <a:gd name="connsiteX10" fmla="*/ 700755 w 6417891"/>
              <a:gd name="connsiteY10" fmla="*/ 1085316 h 3845608"/>
              <a:gd name="connsiteX11" fmla="*/ 640934 w 6417891"/>
              <a:gd name="connsiteY11" fmla="*/ 991312 h 3845608"/>
              <a:gd name="connsiteX12" fmla="*/ 640934 w 6417891"/>
              <a:gd name="connsiteY12" fmla="*/ 755680 h 3845608"/>
              <a:gd name="connsiteX13" fmla="*/ 282011 w 6417891"/>
              <a:gd name="connsiteY13" fmla="*/ 759463 h 3845608"/>
              <a:gd name="connsiteX14" fmla="*/ 273465 w 6417891"/>
              <a:gd name="connsiteY14" fmla="*/ 2837204 h 3845608"/>
              <a:gd name="connsiteX15" fmla="*/ 0 w 6417891"/>
              <a:gd name="connsiteY15" fmla="*/ 2845750 h 3845608"/>
              <a:gd name="connsiteX16" fmla="*/ 0 w 6417891"/>
              <a:gd name="connsiteY16" fmla="*/ 3580688 h 3845608"/>
              <a:gd name="connsiteX17" fmla="*/ 247828 w 6417891"/>
              <a:gd name="connsiteY17" fmla="*/ 3580688 h 3845608"/>
              <a:gd name="connsiteX18" fmla="*/ 239282 w 6417891"/>
              <a:gd name="connsiteY18" fmla="*/ 3760150 h 3845608"/>
              <a:gd name="connsiteX19" fmla="*/ 863125 w 6417891"/>
              <a:gd name="connsiteY19" fmla="*/ 3760150 h 3845608"/>
              <a:gd name="connsiteX20" fmla="*/ 863125 w 6417891"/>
              <a:gd name="connsiteY20" fmla="*/ 3640509 h 3845608"/>
              <a:gd name="connsiteX21" fmla="*/ 5785502 w 6417891"/>
              <a:gd name="connsiteY21" fmla="*/ 3657600 h 3845608"/>
              <a:gd name="connsiteX22" fmla="*/ 5811140 w 6417891"/>
              <a:gd name="connsiteY22" fmla="*/ 3845608 h 3845608"/>
              <a:gd name="connsiteX23" fmla="*/ 6417891 w 6417891"/>
              <a:gd name="connsiteY23" fmla="*/ 3837062 h 3845608"/>
              <a:gd name="connsiteX24" fmla="*/ 6409345 w 6417891"/>
              <a:gd name="connsiteY24" fmla="*/ 111095 h 3845608"/>
              <a:gd name="connsiteX25" fmla="*/ 5862415 w 6417891"/>
              <a:gd name="connsiteY25" fmla="*/ 111095 h 3845608"/>
              <a:gd name="connsiteX26" fmla="*/ 5862415 w 6417891"/>
              <a:gd name="connsiteY26" fmla="*/ 256374 h 3845608"/>
              <a:gd name="connsiteX27" fmla="*/ 3555050 w 6417891"/>
              <a:gd name="connsiteY27" fmla="*/ 256374 h 3845608"/>
              <a:gd name="connsiteX28" fmla="*/ 3563596 w 6417891"/>
              <a:gd name="connsiteY28" fmla="*/ 42729 h 3845608"/>
              <a:gd name="connsiteX29" fmla="*/ 3076486 w 6417891"/>
              <a:gd name="connsiteY29" fmla="*/ 59821 h 3845608"/>
              <a:gd name="connsiteX30" fmla="*/ 3076486 w 6417891"/>
              <a:gd name="connsiteY30" fmla="*/ 264920 h 3845608"/>
              <a:gd name="connsiteX31" fmla="*/ 854579 w 6417891"/>
              <a:gd name="connsiteY31" fmla="*/ 264920 h 3845608"/>
              <a:gd name="connsiteX32" fmla="*/ 846033 w 6417891"/>
              <a:gd name="connsiteY32" fmla="*/ 0 h 3845608"/>
              <a:gd name="connsiteX33" fmla="*/ 282011 w 6417891"/>
              <a:gd name="connsiteY33" fmla="*/ 8546 h 3845608"/>
              <a:gd name="connsiteX34" fmla="*/ 264919 w 6417891"/>
              <a:gd name="connsiteY34" fmla="*/ 256374 h 3845608"/>
              <a:gd name="connsiteX35" fmla="*/ 111095 w 6417891"/>
              <a:gd name="connsiteY35" fmla="*/ 256374 h 3845608"/>
              <a:gd name="connsiteX36" fmla="*/ 111095 w 6417891"/>
              <a:gd name="connsiteY36" fmla="*/ 752030 h 3845608"/>
              <a:gd name="connsiteX37" fmla="*/ 689538 w 6417891"/>
              <a:gd name="connsiteY37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5272755 w 6417891"/>
              <a:gd name="connsiteY3" fmla="*/ 2952216 h 3845608"/>
              <a:gd name="connsiteX4" fmla="*/ 5144568 w 6417891"/>
              <a:gd name="connsiteY4" fmla="*/ 2837204 h 3845608"/>
              <a:gd name="connsiteX5" fmla="*/ 1162228 w 6417891"/>
              <a:gd name="connsiteY5" fmla="*/ 2837204 h 3845608"/>
              <a:gd name="connsiteX6" fmla="*/ 1051132 w 6417891"/>
              <a:gd name="connsiteY6" fmla="*/ 2914116 h 3845608"/>
              <a:gd name="connsiteX7" fmla="*/ 632388 w 6417891"/>
              <a:gd name="connsiteY7" fmla="*/ 2914116 h 3845608"/>
              <a:gd name="connsiteX8" fmla="*/ 623843 w 6417891"/>
              <a:gd name="connsiteY8" fmla="*/ 2700471 h 3845608"/>
              <a:gd name="connsiteX9" fmla="*/ 717846 w 6417891"/>
              <a:gd name="connsiteY9" fmla="*/ 2546647 h 3845608"/>
              <a:gd name="connsiteX10" fmla="*/ 700755 w 6417891"/>
              <a:gd name="connsiteY10" fmla="*/ 1085316 h 3845608"/>
              <a:gd name="connsiteX11" fmla="*/ 640934 w 6417891"/>
              <a:gd name="connsiteY11" fmla="*/ 991312 h 3845608"/>
              <a:gd name="connsiteX12" fmla="*/ 640934 w 6417891"/>
              <a:gd name="connsiteY12" fmla="*/ 755680 h 3845608"/>
              <a:gd name="connsiteX13" fmla="*/ 282011 w 6417891"/>
              <a:gd name="connsiteY13" fmla="*/ 759463 h 3845608"/>
              <a:gd name="connsiteX14" fmla="*/ 273465 w 6417891"/>
              <a:gd name="connsiteY14" fmla="*/ 2837204 h 3845608"/>
              <a:gd name="connsiteX15" fmla="*/ 0 w 6417891"/>
              <a:gd name="connsiteY15" fmla="*/ 2845750 h 3845608"/>
              <a:gd name="connsiteX16" fmla="*/ 0 w 6417891"/>
              <a:gd name="connsiteY16" fmla="*/ 3580688 h 3845608"/>
              <a:gd name="connsiteX17" fmla="*/ 247828 w 6417891"/>
              <a:gd name="connsiteY17" fmla="*/ 3580688 h 3845608"/>
              <a:gd name="connsiteX18" fmla="*/ 239282 w 6417891"/>
              <a:gd name="connsiteY18" fmla="*/ 3760150 h 3845608"/>
              <a:gd name="connsiteX19" fmla="*/ 863125 w 6417891"/>
              <a:gd name="connsiteY19" fmla="*/ 3760150 h 3845608"/>
              <a:gd name="connsiteX20" fmla="*/ 863125 w 6417891"/>
              <a:gd name="connsiteY20" fmla="*/ 3640509 h 3845608"/>
              <a:gd name="connsiteX21" fmla="*/ 5785502 w 6417891"/>
              <a:gd name="connsiteY21" fmla="*/ 3657600 h 3845608"/>
              <a:gd name="connsiteX22" fmla="*/ 5811140 w 6417891"/>
              <a:gd name="connsiteY22" fmla="*/ 3845608 h 3845608"/>
              <a:gd name="connsiteX23" fmla="*/ 6417891 w 6417891"/>
              <a:gd name="connsiteY23" fmla="*/ 3837062 h 3845608"/>
              <a:gd name="connsiteX24" fmla="*/ 6409345 w 6417891"/>
              <a:gd name="connsiteY24" fmla="*/ 111095 h 3845608"/>
              <a:gd name="connsiteX25" fmla="*/ 5862415 w 6417891"/>
              <a:gd name="connsiteY25" fmla="*/ 111095 h 3845608"/>
              <a:gd name="connsiteX26" fmla="*/ 5862415 w 6417891"/>
              <a:gd name="connsiteY26" fmla="*/ 256374 h 3845608"/>
              <a:gd name="connsiteX27" fmla="*/ 3555050 w 6417891"/>
              <a:gd name="connsiteY27" fmla="*/ 256374 h 3845608"/>
              <a:gd name="connsiteX28" fmla="*/ 3563596 w 6417891"/>
              <a:gd name="connsiteY28" fmla="*/ 42729 h 3845608"/>
              <a:gd name="connsiteX29" fmla="*/ 3076486 w 6417891"/>
              <a:gd name="connsiteY29" fmla="*/ 59821 h 3845608"/>
              <a:gd name="connsiteX30" fmla="*/ 3076486 w 6417891"/>
              <a:gd name="connsiteY30" fmla="*/ 264920 h 3845608"/>
              <a:gd name="connsiteX31" fmla="*/ 854579 w 6417891"/>
              <a:gd name="connsiteY31" fmla="*/ 264920 h 3845608"/>
              <a:gd name="connsiteX32" fmla="*/ 846033 w 6417891"/>
              <a:gd name="connsiteY32" fmla="*/ 0 h 3845608"/>
              <a:gd name="connsiteX33" fmla="*/ 282011 w 6417891"/>
              <a:gd name="connsiteY33" fmla="*/ 8546 h 3845608"/>
              <a:gd name="connsiteX34" fmla="*/ 264919 w 6417891"/>
              <a:gd name="connsiteY34" fmla="*/ 256374 h 3845608"/>
              <a:gd name="connsiteX35" fmla="*/ 111095 w 6417891"/>
              <a:gd name="connsiteY35" fmla="*/ 256374 h 3845608"/>
              <a:gd name="connsiteX36" fmla="*/ 111095 w 6417891"/>
              <a:gd name="connsiteY36" fmla="*/ 752030 h 3845608"/>
              <a:gd name="connsiteX37" fmla="*/ 689538 w 6417891"/>
              <a:gd name="connsiteY37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5272755 w 6417891"/>
              <a:gd name="connsiteY3" fmla="*/ 2952216 h 3845608"/>
              <a:gd name="connsiteX4" fmla="*/ 5115993 w 6417891"/>
              <a:gd name="connsiteY4" fmla="*/ 2970554 h 3845608"/>
              <a:gd name="connsiteX5" fmla="*/ 1162228 w 6417891"/>
              <a:gd name="connsiteY5" fmla="*/ 2837204 h 3845608"/>
              <a:gd name="connsiteX6" fmla="*/ 1051132 w 6417891"/>
              <a:gd name="connsiteY6" fmla="*/ 2914116 h 3845608"/>
              <a:gd name="connsiteX7" fmla="*/ 632388 w 6417891"/>
              <a:gd name="connsiteY7" fmla="*/ 2914116 h 3845608"/>
              <a:gd name="connsiteX8" fmla="*/ 623843 w 6417891"/>
              <a:gd name="connsiteY8" fmla="*/ 2700471 h 3845608"/>
              <a:gd name="connsiteX9" fmla="*/ 717846 w 6417891"/>
              <a:gd name="connsiteY9" fmla="*/ 2546647 h 3845608"/>
              <a:gd name="connsiteX10" fmla="*/ 700755 w 6417891"/>
              <a:gd name="connsiteY10" fmla="*/ 1085316 h 3845608"/>
              <a:gd name="connsiteX11" fmla="*/ 640934 w 6417891"/>
              <a:gd name="connsiteY11" fmla="*/ 991312 h 3845608"/>
              <a:gd name="connsiteX12" fmla="*/ 640934 w 6417891"/>
              <a:gd name="connsiteY12" fmla="*/ 755680 h 3845608"/>
              <a:gd name="connsiteX13" fmla="*/ 282011 w 6417891"/>
              <a:gd name="connsiteY13" fmla="*/ 759463 h 3845608"/>
              <a:gd name="connsiteX14" fmla="*/ 273465 w 6417891"/>
              <a:gd name="connsiteY14" fmla="*/ 2837204 h 3845608"/>
              <a:gd name="connsiteX15" fmla="*/ 0 w 6417891"/>
              <a:gd name="connsiteY15" fmla="*/ 2845750 h 3845608"/>
              <a:gd name="connsiteX16" fmla="*/ 0 w 6417891"/>
              <a:gd name="connsiteY16" fmla="*/ 3580688 h 3845608"/>
              <a:gd name="connsiteX17" fmla="*/ 247828 w 6417891"/>
              <a:gd name="connsiteY17" fmla="*/ 3580688 h 3845608"/>
              <a:gd name="connsiteX18" fmla="*/ 239282 w 6417891"/>
              <a:gd name="connsiteY18" fmla="*/ 3760150 h 3845608"/>
              <a:gd name="connsiteX19" fmla="*/ 863125 w 6417891"/>
              <a:gd name="connsiteY19" fmla="*/ 3760150 h 3845608"/>
              <a:gd name="connsiteX20" fmla="*/ 863125 w 6417891"/>
              <a:gd name="connsiteY20" fmla="*/ 3640509 h 3845608"/>
              <a:gd name="connsiteX21" fmla="*/ 5785502 w 6417891"/>
              <a:gd name="connsiteY21" fmla="*/ 3657600 h 3845608"/>
              <a:gd name="connsiteX22" fmla="*/ 5811140 w 6417891"/>
              <a:gd name="connsiteY22" fmla="*/ 3845608 h 3845608"/>
              <a:gd name="connsiteX23" fmla="*/ 6417891 w 6417891"/>
              <a:gd name="connsiteY23" fmla="*/ 3837062 h 3845608"/>
              <a:gd name="connsiteX24" fmla="*/ 6409345 w 6417891"/>
              <a:gd name="connsiteY24" fmla="*/ 111095 h 3845608"/>
              <a:gd name="connsiteX25" fmla="*/ 5862415 w 6417891"/>
              <a:gd name="connsiteY25" fmla="*/ 111095 h 3845608"/>
              <a:gd name="connsiteX26" fmla="*/ 5862415 w 6417891"/>
              <a:gd name="connsiteY26" fmla="*/ 256374 h 3845608"/>
              <a:gd name="connsiteX27" fmla="*/ 3555050 w 6417891"/>
              <a:gd name="connsiteY27" fmla="*/ 256374 h 3845608"/>
              <a:gd name="connsiteX28" fmla="*/ 3563596 w 6417891"/>
              <a:gd name="connsiteY28" fmla="*/ 42729 h 3845608"/>
              <a:gd name="connsiteX29" fmla="*/ 3076486 w 6417891"/>
              <a:gd name="connsiteY29" fmla="*/ 59821 h 3845608"/>
              <a:gd name="connsiteX30" fmla="*/ 3076486 w 6417891"/>
              <a:gd name="connsiteY30" fmla="*/ 264920 h 3845608"/>
              <a:gd name="connsiteX31" fmla="*/ 854579 w 6417891"/>
              <a:gd name="connsiteY31" fmla="*/ 264920 h 3845608"/>
              <a:gd name="connsiteX32" fmla="*/ 846033 w 6417891"/>
              <a:gd name="connsiteY32" fmla="*/ 0 h 3845608"/>
              <a:gd name="connsiteX33" fmla="*/ 282011 w 6417891"/>
              <a:gd name="connsiteY33" fmla="*/ 8546 h 3845608"/>
              <a:gd name="connsiteX34" fmla="*/ 264919 w 6417891"/>
              <a:gd name="connsiteY34" fmla="*/ 256374 h 3845608"/>
              <a:gd name="connsiteX35" fmla="*/ 111095 w 6417891"/>
              <a:gd name="connsiteY35" fmla="*/ 256374 h 3845608"/>
              <a:gd name="connsiteX36" fmla="*/ 111095 w 6417891"/>
              <a:gd name="connsiteY36" fmla="*/ 752030 h 3845608"/>
              <a:gd name="connsiteX37" fmla="*/ 689538 w 6417891"/>
              <a:gd name="connsiteY37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5272755 w 6417891"/>
              <a:gd name="connsiteY3" fmla="*/ 2952216 h 3845608"/>
              <a:gd name="connsiteX4" fmla="*/ 5115993 w 6417891"/>
              <a:gd name="connsiteY4" fmla="*/ 2970554 h 3845608"/>
              <a:gd name="connsiteX5" fmla="*/ 1228903 w 6417891"/>
              <a:gd name="connsiteY5" fmla="*/ 2961029 h 3845608"/>
              <a:gd name="connsiteX6" fmla="*/ 1051132 w 6417891"/>
              <a:gd name="connsiteY6" fmla="*/ 2914116 h 3845608"/>
              <a:gd name="connsiteX7" fmla="*/ 632388 w 6417891"/>
              <a:gd name="connsiteY7" fmla="*/ 2914116 h 3845608"/>
              <a:gd name="connsiteX8" fmla="*/ 623843 w 6417891"/>
              <a:gd name="connsiteY8" fmla="*/ 2700471 h 3845608"/>
              <a:gd name="connsiteX9" fmla="*/ 717846 w 6417891"/>
              <a:gd name="connsiteY9" fmla="*/ 2546647 h 3845608"/>
              <a:gd name="connsiteX10" fmla="*/ 700755 w 6417891"/>
              <a:gd name="connsiteY10" fmla="*/ 1085316 h 3845608"/>
              <a:gd name="connsiteX11" fmla="*/ 640934 w 6417891"/>
              <a:gd name="connsiteY11" fmla="*/ 991312 h 3845608"/>
              <a:gd name="connsiteX12" fmla="*/ 640934 w 6417891"/>
              <a:gd name="connsiteY12" fmla="*/ 755680 h 3845608"/>
              <a:gd name="connsiteX13" fmla="*/ 282011 w 6417891"/>
              <a:gd name="connsiteY13" fmla="*/ 759463 h 3845608"/>
              <a:gd name="connsiteX14" fmla="*/ 273465 w 6417891"/>
              <a:gd name="connsiteY14" fmla="*/ 2837204 h 3845608"/>
              <a:gd name="connsiteX15" fmla="*/ 0 w 6417891"/>
              <a:gd name="connsiteY15" fmla="*/ 2845750 h 3845608"/>
              <a:gd name="connsiteX16" fmla="*/ 0 w 6417891"/>
              <a:gd name="connsiteY16" fmla="*/ 3580688 h 3845608"/>
              <a:gd name="connsiteX17" fmla="*/ 247828 w 6417891"/>
              <a:gd name="connsiteY17" fmla="*/ 3580688 h 3845608"/>
              <a:gd name="connsiteX18" fmla="*/ 239282 w 6417891"/>
              <a:gd name="connsiteY18" fmla="*/ 3760150 h 3845608"/>
              <a:gd name="connsiteX19" fmla="*/ 863125 w 6417891"/>
              <a:gd name="connsiteY19" fmla="*/ 3760150 h 3845608"/>
              <a:gd name="connsiteX20" fmla="*/ 863125 w 6417891"/>
              <a:gd name="connsiteY20" fmla="*/ 3640509 h 3845608"/>
              <a:gd name="connsiteX21" fmla="*/ 5785502 w 6417891"/>
              <a:gd name="connsiteY21" fmla="*/ 3657600 h 3845608"/>
              <a:gd name="connsiteX22" fmla="*/ 5811140 w 6417891"/>
              <a:gd name="connsiteY22" fmla="*/ 3845608 h 3845608"/>
              <a:gd name="connsiteX23" fmla="*/ 6417891 w 6417891"/>
              <a:gd name="connsiteY23" fmla="*/ 3837062 h 3845608"/>
              <a:gd name="connsiteX24" fmla="*/ 6409345 w 6417891"/>
              <a:gd name="connsiteY24" fmla="*/ 111095 h 3845608"/>
              <a:gd name="connsiteX25" fmla="*/ 5862415 w 6417891"/>
              <a:gd name="connsiteY25" fmla="*/ 111095 h 3845608"/>
              <a:gd name="connsiteX26" fmla="*/ 5862415 w 6417891"/>
              <a:gd name="connsiteY26" fmla="*/ 256374 h 3845608"/>
              <a:gd name="connsiteX27" fmla="*/ 3555050 w 6417891"/>
              <a:gd name="connsiteY27" fmla="*/ 256374 h 3845608"/>
              <a:gd name="connsiteX28" fmla="*/ 3563596 w 6417891"/>
              <a:gd name="connsiteY28" fmla="*/ 42729 h 3845608"/>
              <a:gd name="connsiteX29" fmla="*/ 3076486 w 6417891"/>
              <a:gd name="connsiteY29" fmla="*/ 59821 h 3845608"/>
              <a:gd name="connsiteX30" fmla="*/ 3076486 w 6417891"/>
              <a:gd name="connsiteY30" fmla="*/ 264920 h 3845608"/>
              <a:gd name="connsiteX31" fmla="*/ 854579 w 6417891"/>
              <a:gd name="connsiteY31" fmla="*/ 264920 h 3845608"/>
              <a:gd name="connsiteX32" fmla="*/ 846033 w 6417891"/>
              <a:gd name="connsiteY32" fmla="*/ 0 h 3845608"/>
              <a:gd name="connsiteX33" fmla="*/ 282011 w 6417891"/>
              <a:gd name="connsiteY33" fmla="*/ 8546 h 3845608"/>
              <a:gd name="connsiteX34" fmla="*/ 264919 w 6417891"/>
              <a:gd name="connsiteY34" fmla="*/ 256374 h 3845608"/>
              <a:gd name="connsiteX35" fmla="*/ 111095 w 6417891"/>
              <a:gd name="connsiteY35" fmla="*/ 256374 h 3845608"/>
              <a:gd name="connsiteX36" fmla="*/ 111095 w 6417891"/>
              <a:gd name="connsiteY36" fmla="*/ 752030 h 3845608"/>
              <a:gd name="connsiteX37" fmla="*/ 689538 w 6417891"/>
              <a:gd name="connsiteY37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5272755 w 6417891"/>
              <a:gd name="connsiteY3" fmla="*/ 2952216 h 3845608"/>
              <a:gd name="connsiteX4" fmla="*/ 5115993 w 6417891"/>
              <a:gd name="connsiteY4" fmla="*/ 2970554 h 3845608"/>
              <a:gd name="connsiteX5" fmla="*/ 1228903 w 6417891"/>
              <a:gd name="connsiteY5" fmla="*/ 2961029 h 3845608"/>
              <a:gd name="connsiteX6" fmla="*/ 1041607 w 6417891"/>
              <a:gd name="connsiteY6" fmla="*/ 2961741 h 3845608"/>
              <a:gd name="connsiteX7" fmla="*/ 632388 w 6417891"/>
              <a:gd name="connsiteY7" fmla="*/ 2914116 h 3845608"/>
              <a:gd name="connsiteX8" fmla="*/ 623843 w 6417891"/>
              <a:gd name="connsiteY8" fmla="*/ 2700471 h 3845608"/>
              <a:gd name="connsiteX9" fmla="*/ 717846 w 6417891"/>
              <a:gd name="connsiteY9" fmla="*/ 2546647 h 3845608"/>
              <a:gd name="connsiteX10" fmla="*/ 700755 w 6417891"/>
              <a:gd name="connsiteY10" fmla="*/ 1085316 h 3845608"/>
              <a:gd name="connsiteX11" fmla="*/ 640934 w 6417891"/>
              <a:gd name="connsiteY11" fmla="*/ 991312 h 3845608"/>
              <a:gd name="connsiteX12" fmla="*/ 640934 w 6417891"/>
              <a:gd name="connsiteY12" fmla="*/ 755680 h 3845608"/>
              <a:gd name="connsiteX13" fmla="*/ 282011 w 6417891"/>
              <a:gd name="connsiteY13" fmla="*/ 759463 h 3845608"/>
              <a:gd name="connsiteX14" fmla="*/ 273465 w 6417891"/>
              <a:gd name="connsiteY14" fmla="*/ 2837204 h 3845608"/>
              <a:gd name="connsiteX15" fmla="*/ 0 w 6417891"/>
              <a:gd name="connsiteY15" fmla="*/ 2845750 h 3845608"/>
              <a:gd name="connsiteX16" fmla="*/ 0 w 6417891"/>
              <a:gd name="connsiteY16" fmla="*/ 3580688 h 3845608"/>
              <a:gd name="connsiteX17" fmla="*/ 247828 w 6417891"/>
              <a:gd name="connsiteY17" fmla="*/ 3580688 h 3845608"/>
              <a:gd name="connsiteX18" fmla="*/ 239282 w 6417891"/>
              <a:gd name="connsiteY18" fmla="*/ 3760150 h 3845608"/>
              <a:gd name="connsiteX19" fmla="*/ 863125 w 6417891"/>
              <a:gd name="connsiteY19" fmla="*/ 3760150 h 3845608"/>
              <a:gd name="connsiteX20" fmla="*/ 863125 w 6417891"/>
              <a:gd name="connsiteY20" fmla="*/ 3640509 h 3845608"/>
              <a:gd name="connsiteX21" fmla="*/ 5785502 w 6417891"/>
              <a:gd name="connsiteY21" fmla="*/ 3657600 h 3845608"/>
              <a:gd name="connsiteX22" fmla="*/ 5811140 w 6417891"/>
              <a:gd name="connsiteY22" fmla="*/ 3845608 h 3845608"/>
              <a:gd name="connsiteX23" fmla="*/ 6417891 w 6417891"/>
              <a:gd name="connsiteY23" fmla="*/ 3837062 h 3845608"/>
              <a:gd name="connsiteX24" fmla="*/ 6409345 w 6417891"/>
              <a:gd name="connsiteY24" fmla="*/ 111095 h 3845608"/>
              <a:gd name="connsiteX25" fmla="*/ 5862415 w 6417891"/>
              <a:gd name="connsiteY25" fmla="*/ 111095 h 3845608"/>
              <a:gd name="connsiteX26" fmla="*/ 5862415 w 6417891"/>
              <a:gd name="connsiteY26" fmla="*/ 256374 h 3845608"/>
              <a:gd name="connsiteX27" fmla="*/ 3555050 w 6417891"/>
              <a:gd name="connsiteY27" fmla="*/ 256374 h 3845608"/>
              <a:gd name="connsiteX28" fmla="*/ 3563596 w 6417891"/>
              <a:gd name="connsiteY28" fmla="*/ 42729 h 3845608"/>
              <a:gd name="connsiteX29" fmla="*/ 3076486 w 6417891"/>
              <a:gd name="connsiteY29" fmla="*/ 59821 h 3845608"/>
              <a:gd name="connsiteX30" fmla="*/ 3076486 w 6417891"/>
              <a:gd name="connsiteY30" fmla="*/ 264920 h 3845608"/>
              <a:gd name="connsiteX31" fmla="*/ 854579 w 6417891"/>
              <a:gd name="connsiteY31" fmla="*/ 264920 h 3845608"/>
              <a:gd name="connsiteX32" fmla="*/ 846033 w 6417891"/>
              <a:gd name="connsiteY32" fmla="*/ 0 h 3845608"/>
              <a:gd name="connsiteX33" fmla="*/ 282011 w 6417891"/>
              <a:gd name="connsiteY33" fmla="*/ 8546 h 3845608"/>
              <a:gd name="connsiteX34" fmla="*/ 264919 w 6417891"/>
              <a:gd name="connsiteY34" fmla="*/ 256374 h 3845608"/>
              <a:gd name="connsiteX35" fmla="*/ 111095 w 6417891"/>
              <a:gd name="connsiteY35" fmla="*/ 256374 h 3845608"/>
              <a:gd name="connsiteX36" fmla="*/ 111095 w 6417891"/>
              <a:gd name="connsiteY36" fmla="*/ 752030 h 3845608"/>
              <a:gd name="connsiteX37" fmla="*/ 689538 w 6417891"/>
              <a:gd name="connsiteY37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5272755 w 6417891"/>
              <a:gd name="connsiteY3" fmla="*/ 2952216 h 3845608"/>
              <a:gd name="connsiteX4" fmla="*/ 5115993 w 6417891"/>
              <a:gd name="connsiteY4" fmla="*/ 2970554 h 3845608"/>
              <a:gd name="connsiteX5" fmla="*/ 1228903 w 6417891"/>
              <a:gd name="connsiteY5" fmla="*/ 2961029 h 3845608"/>
              <a:gd name="connsiteX6" fmla="*/ 1041607 w 6417891"/>
              <a:gd name="connsiteY6" fmla="*/ 2961741 h 3845608"/>
              <a:gd name="connsiteX7" fmla="*/ 603813 w 6417891"/>
              <a:gd name="connsiteY7" fmla="*/ 2980791 h 3845608"/>
              <a:gd name="connsiteX8" fmla="*/ 623843 w 6417891"/>
              <a:gd name="connsiteY8" fmla="*/ 2700471 h 3845608"/>
              <a:gd name="connsiteX9" fmla="*/ 717846 w 6417891"/>
              <a:gd name="connsiteY9" fmla="*/ 2546647 h 3845608"/>
              <a:gd name="connsiteX10" fmla="*/ 700755 w 6417891"/>
              <a:gd name="connsiteY10" fmla="*/ 1085316 h 3845608"/>
              <a:gd name="connsiteX11" fmla="*/ 640934 w 6417891"/>
              <a:gd name="connsiteY11" fmla="*/ 991312 h 3845608"/>
              <a:gd name="connsiteX12" fmla="*/ 640934 w 6417891"/>
              <a:gd name="connsiteY12" fmla="*/ 755680 h 3845608"/>
              <a:gd name="connsiteX13" fmla="*/ 282011 w 6417891"/>
              <a:gd name="connsiteY13" fmla="*/ 759463 h 3845608"/>
              <a:gd name="connsiteX14" fmla="*/ 273465 w 6417891"/>
              <a:gd name="connsiteY14" fmla="*/ 2837204 h 3845608"/>
              <a:gd name="connsiteX15" fmla="*/ 0 w 6417891"/>
              <a:gd name="connsiteY15" fmla="*/ 2845750 h 3845608"/>
              <a:gd name="connsiteX16" fmla="*/ 0 w 6417891"/>
              <a:gd name="connsiteY16" fmla="*/ 3580688 h 3845608"/>
              <a:gd name="connsiteX17" fmla="*/ 247828 w 6417891"/>
              <a:gd name="connsiteY17" fmla="*/ 3580688 h 3845608"/>
              <a:gd name="connsiteX18" fmla="*/ 239282 w 6417891"/>
              <a:gd name="connsiteY18" fmla="*/ 3760150 h 3845608"/>
              <a:gd name="connsiteX19" fmla="*/ 863125 w 6417891"/>
              <a:gd name="connsiteY19" fmla="*/ 3760150 h 3845608"/>
              <a:gd name="connsiteX20" fmla="*/ 863125 w 6417891"/>
              <a:gd name="connsiteY20" fmla="*/ 3640509 h 3845608"/>
              <a:gd name="connsiteX21" fmla="*/ 5785502 w 6417891"/>
              <a:gd name="connsiteY21" fmla="*/ 3657600 h 3845608"/>
              <a:gd name="connsiteX22" fmla="*/ 5811140 w 6417891"/>
              <a:gd name="connsiteY22" fmla="*/ 3845608 h 3845608"/>
              <a:gd name="connsiteX23" fmla="*/ 6417891 w 6417891"/>
              <a:gd name="connsiteY23" fmla="*/ 3837062 h 3845608"/>
              <a:gd name="connsiteX24" fmla="*/ 6409345 w 6417891"/>
              <a:gd name="connsiteY24" fmla="*/ 111095 h 3845608"/>
              <a:gd name="connsiteX25" fmla="*/ 5862415 w 6417891"/>
              <a:gd name="connsiteY25" fmla="*/ 111095 h 3845608"/>
              <a:gd name="connsiteX26" fmla="*/ 5862415 w 6417891"/>
              <a:gd name="connsiteY26" fmla="*/ 256374 h 3845608"/>
              <a:gd name="connsiteX27" fmla="*/ 3555050 w 6417891"/>
              <a:gd name="connsiteY27" fmla="*/ 256374 h 3845608"/>
              <a:gd name="connsiteX28" fmla="*/ 3563596 w 6417891"/>
              <a:gd name="connsiteY28" fmla="*/ 42729 h 3845608"/>
              <a:gd name="connsiteX29" fmla="*/ 3076486 w 6417891"/>
              <a:gd name="connsiteY29" fmla="*/ 59821 h 3845608"/>
              <a:gd name="connsiteX30" fmla="*/ 3076486 w 6417891"/>
              <a:gd name="connsiteY30" fmla="*/ 264920 h 3845608"/>
              <a:gd name="connsiteX31" fmla="*/ 854579 w 6417891"/>
              <a:gd name="connsiteY31" fmla="*/ 264920 h 3845608"/>
              <a:gd name="connsiteX32" fmla="*/ 846033 w 6417891"/>
              <a:gd name="connsiteY32" fmla="*/ 0 h 3845608"/>
              <a:gd name="connsiteX33" fmla="*/ 282011 w 6417891"/>
              <a:gd name="connsiteY33" fmla="*/ 8546 h 3845608"/>
              <a:gd name="connsiteX34" fmla="*/ 264919 w 6417891"/>
              <a:gd name="connsiteY34" fmla="*/ 256374 h 3845608"/>
              <a:gd name="connsiteX35" fmla="*/ 111095 w 6417891"/>
              <a:gd name="connsiteY35" fmla="*/ 256374 h 3845608"/>
              <a:gd name="connsiteX36" fmla="*/ 111095 w 6417891"/>
              <a:gd name="connsiteY36" fmla="*/ 752030 h 3845608"/>
              <a:gd name="connsiteX37" fmla="*/ 689538 w 6417891"/>
              <a:gd name="connsiteY37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5272755 w 6417891"/>
              <a:gd name="connsiteY3" fmla="*/ 2952216 h 3845608"/>
              <a:gd name="connsiteX4" fmla="*/ 5115993 w 6417891"/>
              <a:gd name="connsiteY4" fmla="*/ 2970554 h 3845608"/>
              <a:gd name="connsiteX5" fmla="*/ 1228903 w 6417891"/>
              <a:gd name="connsiteY5" fmla="*/ 2961029 h 3845608"/>
              <a:gd name="connsiteX6" fmla="*/ 1041607 w 6417891"/>
              <a:gd name="connsiteY6" fmla="*/ 2961741 h 3845608"/>
              <a:gd name="connsiteX7" fmla="*/ 603813 w 6417891"/>
              <a:gd name="connsiteY7" fmla="*/ 2980791 h 3845608"/>
              <a:gd name="connsiteX8" fmla="*/ 623843 w 6417891"/>
              <a:gd name="connsiteY8" fmla="*/ 2700471 h 3845608"/>
              <a:gd name="connsiteX9" fmla="*/ 717846 w 6417891"/>
              <a:gd name="connsiteY9" fmla="*/ 2546647 h 3845608"/>
              <a:gd name="connsiteX10" fmla="*/ 700755 w 6417891"/>
              <a:gd name="connsiteY10" fmla="*/ 1085316 h 3845608"/>
              <a:gd name="connsiteX11" fmla="*/ 640934 w 6417891"/>
              <a:gd name="connsiteY11" fmla="*/ 991312 h 3845608"/>
              <a:gd name="connsiteX12" fmla="*/ 640934 w 6417891"/>
              <a:gd name="connsiteY12" fmla="*/ 755680 h 3845608"/>
              <a:gd name="connsiteX13" fmla="*/ 282011 w 6417891"/>
              <a:gd name="connsiteY13" fmla="*/ 759463 h 3845608"/>
              <a:gd name="connsiteX14" fmla="*/ 273465 w 6417891"/>
              <a:gd name="connsiteY14" fmla="*/ 2837204 h 3845608"/>
              <a:gd name="connsiteX15" fmla="*/ 0 w 6417891"/>
              <a:gd name="connsiteY15" fmla="*/ 2845750 h 3845608"/>
              <a:gd name="connsiteX16" fmla="*/ 0 w 6417891"/>
              <a:gd name="connsiteY16" fmla="*/ 3580688 h 3845608"/>
              <a:gd name="connsiteX17" fmla="*/ 247828 w 6417891"/>
              <a:gd name="connsiteY17" fmla="*/ 3580688 h 3845608"/>
              <a:gd name="connsiteX18" fmla="*/ 239282 w 6417891"/>
              <a:gd name="connsiteY18" fmla="*/ 3760150 h 3845608"/>
              <a:gd name="connsiteX19" fmla="*/ 863125 w 6417891"/>
              <a:gd name="connsiteY19" fmla="*/ 3760150 h 3845608"/>
              <a:gd name="connsiteX20" fmla="*/ 863125 w 6417891"/>
              <a:gd name="connsiteY20" fmla="*/ 3640509 h 3845608"/>
              <a:gd name="connsiteX21" fmla="*/ 5785502 w 6417891"/>
              <a:gd name="connsiteY21" fmla="*/ 3657600 h 3845608"/>
              <a:gd name="connsiteX22" fmla="*/ 5811140 w 6417891"/>
              <a:gd name="connsiteY22" fmla="*/ 3845608 h 3845608"/>
              <a:gd name="connsiteX23" fmla="*/ 6417891 w 6417891"/>
              <a:gd name="connsiteY23" fmla="*/ 3837062 h 3845608"/>
              <a:gd name="connsiteX24" fmla="*/ 6409345 w 6417891"/>
              <a:gd name="connsiteY24" fmla="*/ 111095 h 3845608"/>
              <a:gd name="connsiteX25" fmla="*/ 5862415 w 6417891"/>
              <a:gd name="connsiteY25" fmla="*/ 111095 h 3845608"/>
              <a:gd name="connsiteX26" fmla="*/ 5862415 w 6417891"/>
              <a:gd name="connsiteY26" fmla="*/ 256374 h 3845608"/>
              <a:gd name="connsiteX27" fmla="*/ 3555050 w 6417891"/>
              <a:gd name="connsiteY27" fmla="*/ 256374 h 3845608"/>
              <a:gd name="connsiteX28" fmla="*/ 3563596 w 6417891"/>
              <a:gd name="connsiteY28" fmla="*/ 42729 h 3845608"/>
              <a:gd name="connsiteX29" fmla="*/ 3076486 w 6417891"/>
              <a:gd name="connsiteY29" fmla="*/ 59821 h 3845608"/>
              <a:gd name="connsiteX30" fmla="*/ 3076486 w 6417891"/>
              <a:gd name="connsiteY30" fmla="*/ 264920 h 3845608"/>
              <a:gd name="connsiteX31" fmla="*/ 854579 w 6417891"/>
              <a:gd name="connsiteY31" fmla="*/ 264920 h 3845608"/>
              <a:gd name="connsiteX32" fmla="*/ 846033 w 6417891"/>
              <a:gd name="connsiteY32" fmla="*/ 0 h 3845608"/>
              <a:gd name="connsiteX33" fmla="*/ 282011 w 6417891"/>
              <a:gd name="connsiteY33" fmla="*/ 8546 h 3845608"/>
              <a:gd name="connsiteX34" fmla="*/ 264919 w 6417891"/>
              <a:gd name="connsiteY34" fmla="*/ 256374 h 3845608"/>
              <a:gd name="connsiteX35" fmla="*/ 111095 w 6417891"/>
              <a:gd name="connsiteY35" fmla="*/ 256374 h 3845608"/>
              <a:gd name="connsiteX36" fmla="*/ 111095 w 6417891"/>
              <a:gd name="connsiteY36" fmla="*/ 752030 h 3845608"/>
              <a:gd name="connsiteX37" fmla="*/ 689538 w 6417891"/>
              <a:gd name="connsiteY37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5272755 w 6417891"/>
              <a:gd name="connsiteY3" fmla="*/ 2952216 h 3845608"/>
              <a:gd name="connsiteX4" fmla="*/ 5115993 w 6417891"/>
              <a:gd name="connsiteY4" fmla="*/ 2970554 h 3845608"/>
              <a:gd name="connsiteX5" fmla="*/ 1228903 w 6417891"/>
              <a:gd name="connsiteY5" fmla="*/ 2961029 h 3845608"/>
              <a:gd name="connsiteX6" fmla="*/ 1041607 w 6417891"/>
              <a:gd name="connsiteY6" fmla="*/ 2961741 h 3845608"/>
              <a:gd name="connsiteX7" fmla="*/ 603813 w 6417891"/>
              <a:gd name="connsiteY7" fmla="*/ 2980791 h 3845608"/>
              <a:gd name="connsiteX8" fmla="*/ 623843 w 6417891"/>
              <a:gd name="connsiteY8" fmla="*/ 2700471 h 3845608"/>
              <a:gd name="connsiteX9" fmla="*/ 700755 w 6417891"/>
              <a:gd name="connsiteY9" fmla="*/ 1085316 h 3845608"/>
              <a:gd name="connsiteX10" fmla="*/ 640934 w 6417891"/>
              <a:gd name="connsiteY10" fmla="*/ 991312 h 3845608"/>
              <a:gd name="connsiteX11" fmla="*/ 640934 w 6417891"/>
              <a:gd name="connsiteY11" fmla="*/ 755680 h 3845608"/>
              <a:gd name="connsiteX12" fmla="*/ 282011 w 6417891"/>
              <a:gd name="connsiteY12" fmla="*/ 759463 h 3845608"/>
              <a:gd name="connsiteX13" fmla="*/ 273465 w 6417891"/>
              <a:gd name="connsiteY13" fmla="*/ 2837204 h 3845608"/>
              <a:gd name="connsiteX14" fmla="*/ 0 w 6417891"/>
              <a:gd name="connsiteY14" fmla="*/ 2845750 h 3845608"/>
              <a:gd name="connsiteX15" fmla="*/ 0 w 6417891"/>
              <a:gd name="connsiteY15" fmla="*/ 3580688 h 3845608"/>
              <a:gd name="connsiteX16" fmla="*/ 247828 w 6417891"/>
              <a:gd name="connsiteY16" fmla="*/ 3580688 h 3845608"/>
              <a:gd name="connsiteX17" fmla="*/ 239282 w 6417891"/>
              <a:gd name="connsiteY17" fmla="*/ 3760150 h 3845608"/>
              <a:gd name="connsiteX18" fmla="*/ 863125 w 6417891"/>
              <a:gd name="connsiteY18" fmla="*/ 3760150 h 3845608"/>
              <a:gd name="connsiteX19" fmla="*/ 863125 w 6417891"/>
              <a:gd name="connsiteY19" fmla="*/ 3640509 h 3845608"/>
              <a:gd name="connsiteX20" fmla="*/ 5785502 w 6417891"/>
              <a:gd name="connsiteY20" fmla="*/ 3657600 h 3845608"/>
              <a:gd name="connsiteX21" fmla="*/ 5811140 w 6417891"/>
              <a:gd name="connsiteY21" fmla="*/ 3845608 h 3845608"/>
              <a:gd name="connsiteX22" fmla="*/ 6417891 w 6417891"/>
              <a:gd name="connsiteY22" fmla="*/ 3837062 h 3845608"/>
              <a:gd name="connsiteX23" fmla="*/ 6409345 w 6417891"/>
              <a:gd name="connsiteY23" fmla="*/ 111095 h 3845608"/>
              <a:gd name="connsiteX24" fmla="*/ 5862415 w 6417891"/>
              <a:gd name="connsiteY24" fmla="*/ 111095 h 3845608"/>
              <a:gd name="connsiteX25" fmla="*/ 5862415 w 6417891"/>
              <a:gd name="connsiteY25" fmla="*/ 256374 h 3845608"/>
              <a:gd name="connsiteX26" fmla="*/ 3555050 w 6417891"/>
              <a:gd name="connsiteY26" fmla="*/ 256374 h 3845608"/>
              <a:gd name="connsiteX27" fmla="*/ 3563596 w 6417891"/>
              <a:gd name="connsiteY27" fmla="*/ 42729 h 3845608"/>
              <a:gd name="connsiteX28" fmla="*/ 3076486 w 6417891"/>
              <a:gd name="connsiteY28" fmla="*/ 59821 h 3845608"/>
              <a:gd name="connsiteX29" fmla="*/ 3076486 w 6417891"/>
              <a:gd name="connsiteY29" fmla="*/ 264920 h 3845608"/>
              <a:gd name="connsiteX30" fmla="*/ 854579 w 6417891"/>
              <a:gd name="connsiteY30" fmla="*/ 264920 h 3845608"/>
              <a:gd name="connsiteX31" fmla="*/ 846033 w 6417891"/>
              <a:gd name="connsiteY31" fmla="*/ 0 h 3845608"/>
              <a:gd name="connsiteX32" fmla="*/ 282011 w 6417891"/>
              <a:gd name="connsiteY32" fmla="*/ 8546 h 3845608"/>
              <a:gd name="connsiteX33" fmla="*/ 264919 w 6417891"/>
              <a:gd name="connsiteY33" fmla="*/ 256374 h 3845608"/>
              <a:gd name="connsiteX34" fmla="*/ 111095 w 6417891"/>
              <a:gd name="connsiteY34" fmla="*/ 256374 h 3845608"/>
              <a:gd name="connsiteX35" fmla="*/ 111095 w 6417891"/>
              <a:gd name="connsiteY35" fmla="*/ 752030 h 3845608"/>
              <a:gd name="connsiteX36" fmla="*/ 689538 w 6417891"/>
              <a:gd name="connsiteY36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5272755 w 6417891"/>
              <a:gd name="connsiteY3" fmla="*/ 2952216 h 3845608"/>
              <a:gd name="connsiteX4" fmla="*/ 5115993 w 6417891"/>
              <a:gd name="connsiteY4" fmla="*/ 2970554 h 3845608"/>
              <a:gd name="connsiteX5" fmla="*/ 1228903 w 6417891"/>
              <a:gd name="connsiteY5" fmla="*/ 2961029 h 3845608"/>
              <a:gd name="connsiteX6" fmla="*/ 1041607 w 6417891"/>
              <a:gd name="connsiteY6" fmla="*/ 2961741 h 3845608"/>
              <a:gd name="connsiteX7" fmla="*/ 603813 w 6417891"/>
              <a:gd name="connsiteY7" fmla="*/ 2980791 h 3845608"/>
              <a:gd name="connsiteX8" fmla="*/ 623843 w 6417891"/>
              <a:gd name="connsiteY8" fmla="*/ 2700471 h 3845608"/>
              <a:gd name="connsiteX9" fmla="*/ 640934 w 6417891"/>
              <a:gd name="connsiteY9" fmla="*/ 991312 h 3845608"/>
              <a:gd name="connsiteX10" fmla="*/ 640934 w 6417891"/>
              <a:gd name="connsiteY10" fmla="*/ 755680 h 3845608"/>
              <a:gd name="connsiteX11" fmla="*/ 282011 w 6417891"/>
              <a:gd name="connsiteY11" fmla="*/ 759463 h 3845608"/>
              <a:gd name="connsiteX12" fmla="*/ 273465 w 6417891"/>
              <a:gd name="connsiteY12" fmla="*/ 2837204 h 3845608"/>
              <a:gd name="connsiteX13" fmla="*/ 0 w 6417891"/>
              <a:gd name="connsiteY13" fmla="*/ 2845750 h 3845608"/>
              <a:gd name="connsiteX14" fmla="*/ 0 w 6417891"/>
              <a:gd name="connsiteY14" fmla="*/ 3580688 h 3845608"/>
              <a:gd name="connsiteX15" fmla="*/ 247828 w 6417891"/>
              <a:gd name="connsiteY15" fmla="*/ 3580688 h 3845608"/>
              <a:gd name="connsiteX16" fmla="*/ 239282 w 6417891"/>
              <a:gd name="connsiteY16" fmla="*/ 3760150 h 3845608"/>
              <a:gd name="connsiteX17" fmla="*/ 863125 w 6417891"/>
              <a:gd name="connsiteY17" fmla="*/ 3760150 h 3845608"/>
              <a:gd name="connsiteX18" fmla="*/ 863125 w 6417891"/>
              <a:gd name="connsiteY18" fmla="*/ 3640509 h 3845608"/>
              <a:gd name="connsiteX19" fmla="*/ 5785502 w 6417891"/>
              <a:gd name="connsiteY19" fmla="*/ 3657600 h 3845608"/>
              <a:gd name="connsiteX20" fmla="*/ 5811140 w 6417891"/>
              <a:gd name="connsiteY20" fmla="*/ 3845608 h 3845608"/>
              <a:gd name="connsiteX21" fmla="*/ 6417891 w 6417891"/>
              <a:gd name="connsiteY21" fmla="*/ 3837062 h 3845608"/>
              <a:gd name="connsiteX22" fmla="*/ 6409345 w 6417891"/>
              <a:gd name="connsiteY22" fmla="*/ 111095 h 3845608"/>
              <a:gd name="connsiteX23" fmla="*/ 5862415 w 6417891"/>
              <a:gd name="connsiteY23" fmla="*/ 111095 h 3845608"/>
              <a:gd name="connsiteX24" fmla="*/ 5862415 w 6417891"/>
              <a:gd name="connsiteY24" fmla="*/ 256374 h 3845608"/>
              <a:gd name="connsiteX25" fmla="*/ 3555050 w 6417891"/>
              <a:gd name="connsiteY25" fmla="*/ 256374 h 3845608"/>
              <a:gd name="connsiteX26" fmla="*/ 3563596 w 6417891"/>
              <a:gd name="connsiteY26" fmla="*/ 42729 h 3845608"/>
              <a:gd name="connsiteX27" fmla="*/ 3076486 w 6417891"/>
              <a:gd name="connsiteY27" fmla="*/ 59821 h 3845608"/>
              <a:gd name="connsiteX28" fmla="*/ 3076486 w 6417891"/>
              <a:gd name="connsiteY28" fmla="*/ 264920 h 3845608"/>
              <a:gd name="connsiteX29" fmla="*/ 854579 w 6417891"/>
              <a:gd name="connsiteY29" fmla="*/ 264920 h 3845608"/>
              <a:gd name="connsiteX30" fmla="*/ 846033 w 6417891"/>
              <a:gd name="connsiteY30" fmla="*/ 0 h 3845608"/>
              <a:gd name="connsiteX31" fmla="*/ 282011 w 6417891"/>
              <a:gd name="connsiteY31" fmla="*/ 8546 h 3845608"/>
              <a:gd name="connsiteX32" fmla="*/ 264919 w 6417891"/>
              <a:gd name="connsiteY32" fmla="*/ 256374 h 3845608"/>
              <a:gd name="connsiteX33" fmla="*/ 111095 w 6417891"/>
              <a:gd name="connsiteY33" fmla="*/ 256374 h 3845608"/>
              <a:gd name="connsiteX34" fmla="*/ 111095 w 6417891"/>
              <a:gd name="connsiteY34" fmla="*/ 752030 h 3845608"/>
              <a:gd name="connsiteX35" fmla="*/ 689538 w 6417891"/>
              <a:gd name="connsiteY35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5272755 w 6417891"/>
              <a:gd name="connsiteY3" fmla="*/ 2952216 h 3845608"/>
              <a:gd name="connsiteX4" fmla="*/ 5115993 w 6417891"/>
              <a:gd name="connsiteY4" fmla="*/ 2970554 h 3845608"/>
              <a:gd name="connsiteX5" fmla="*/ 1228903 w 6417891"/>
              <a:gd name="connsiteY5" fmla="*/ 2961029 h 3845608"/>
              <a:gd name="connsiteX6" fmla="*/ 1041607 w 6417891"/>
              <a:gd name="connsiteY6" fmla="*/ 2961741 h 3845608"/>
              <a:gd name="connsiteX7" fmla="*/ 603813 w 6417891"/>
              <a:gd name="connsiteY7" fmla="*/ 2980791 h 3845608"/>
              <a:gd name="connsiteX8" fmla="*/ 623843 w 6417891"/>
              <a:gd name="connsiteY8" fmla="*/ 2700471 h 3845608"/>
              <a:gd name="connsiteX9" fmla="*/ 640934 w 6417891"/>
              <a:gd name="connsiteY9" fmla="*/ 991312 h 3845608"/>
              <a:gd name="connsiteX10" fmla="*/ 602834 w 6417891"/>
              <a:gd name="connsiteY10" fmla="*/ 584230 h 3845608"/>
              <a:gd name="connsiteX11" fmla="*/ 282011 w 6417891"/>
              <a:gd name="connsiteY11" fmla="*/ 759463 h 3845608"/>
              <a:gd name="connsiteX12" fmla="*/ 273465 w 6417891"/>
              <a:gd name="connsiteY12" fmla="*/ 2837204 h 3845608"/>
              <a:gd name="connsiteX13" fmla="*/ 0 w 6417891"/>
              <a:gd name="connsiteY13" fmla="*/ 2845750 h 3845608"/>
              <a:gd name="connsiteX14" fmla="*/ 0 w 6417891"/>
              <a:gd name="connsiteY14" fmla="*/ 3580688 h 3845608"/>
              <a:gd name="connsiteX15" fmla="*/ 247828 w 6417891"/>
              <a:gd name="connsiteY15" fmla="*/ 3580688 h 3845608"/>
              <a:gd name="connsiteX16" fmla="*/ 239282 w 6417891"/>
              <a:gd name="connsiteY16" fmla="*/ 3760150 h 3845608"/>
              <a:gd name="connsiteX17" fmla="*/ 863125 w 6417891"/>
              <a:gd name="connsiteY17" fmla="*/ 3760150 h 3845608"/>
              <a:gd name="connsiteX18" fmla="*/ 863125 w 6417891"/>
              <a:gd name="connsiteY18" fmla="*/ 3640509 h 3845608"/>
              <a:gd name="connsiteX19" fmla="*/ 5785502 w 6417891"/>
              <a:gd name="connsiteY19" fmla="*/ 3657600 h 3845608"/>
              <a:gd name="connsiteX20" fmla="*/ 5811140 w 6417891"/>
              <a:gd name="connsiteY20" fmla="*/ 3845608 h 3845608"/>
              <a:gd name="connsiteX21" fmla="*/ 6417891 w 6417891"/>
              <a:gd name="connsiteY21" fmla="*/ 3837062 h 3845608"/>
              <a:gd name="connsiteX22" fmla="*/ 6409345 w 6417891"/>
              <a:gd name="connsiteY22" fmla="*/ 111095 h 3845608"/>
              <a:gd name="connsiteX23" fmla="*/ 5862415 w 6417891"/>
              <a:gd name="connsiteY23" fmla="*/ 111095 h 3845608"/>
              <a:gd name="connsiteX24" fmla="*/ 5862415 w 6417891"/>
              <a:gd name="connsiteY24" fmla="*/ 256374 h 3845608"/>
              <a:gd name="connsiteX25" fmla="*/ 3555050 w 6417891"/>
              <a:gd name="connsiteY25" fmla="*/ 256374 h 3845608"/>
              <a:gd name="connsiteX26" fmla="*/ 3563596 w 6417891"/>
              <a:gd name="connsiteY26" fmla="*/ 42729 h 3845608"/>
              <a:gd name="connsiteX27" fmla="*/ 3076486 w 6417891"/>
              <a:gd name="connsiteY27" fmla="*/ 59821 h 3845608"/>
              <a:gd name="connsiteX28" fmla="*/ 3076486 w 6417891"/>
              <a:gd name="connsiteY28" fmla="*/ 264920 h 3845608"/>
              <a:gd name="connsiteX29" fmla="*/ 854579 w 6417891"/>
              <a:gd name="connsiteY29" fmla="*/ 264920 h 3845608"/>
              <a:gd name="connsiteX30" fmla="*/ 846033 w 6417891"/>
              <a:gd name="connsiteY30" fmla="*/ 0 h 3845608"/>
              <a:gd name="connsiteX31" fmla="*/ 282011 w 6417891"/>
              <a:gd name="connsiteY31" fmla="*/ 8546 h 3845608"/>
              <a:gd name="connsiteX32" fmla="*/ 264919 w 6417891"/>
              <a:gd name="connsiteY32" fmla="*/ 256374 h 3845608"/>
              <a:gd name="connsiteX33" fmla="*/ 111095 w 6417891"/>
              <a:gd name="connsiteY33" fmla="*/ 256374 h 3845608"/>
              <a:gd name="connsiteX34" fmla="*/ 111095 w 6417891"/>
              <a:gd name="connsiteY34" fmla="*/ 752030 h 3845608"/>
              <a:gd name="connsiteX35" fmla="*/ 689538 w 6417891"/>
              <a:gd name="connsiteY35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5272755 w 6417891"/>
              <a:gd name="connsiteY3" fmla="*/ 2952216 h 3845608"/>
              <a:gd name="connsiteX4" fmla="*/ 5115993 w 6417891"/>
              <a:gd name="connsiteY4" fmla="*/ 2970554 h 3845608"/>
              <a:gd name="connsiteX5" fmla="*/ 1228903 w 6417891"/>
              <a:gd name="connsiteY5" fmla="*/ 2961029 h 3845608"/>
              <a:gd name="connsiteX6" fmla="*/ 1041607 w 6417891"/>
              <a:gd name="connsiteY6" fmla="*/ 2961741 h 3845608"/>
              <a:gd name="connsiteX7" fmla="*/ 603813 w 6417891"/>
              <a:gd name="connsiteY7" fmla="*/ 2980791 h 3845608"/>
              <a:gd name="connsiteX8" fmla="*/ 623843 w 6417891"/>
              <a:gd name="connsiteY8" fmla="*/ 2700471 h 3845608"/>
              <a:gd name="connsiteX9" fmla="*/ 583784 w 6417891"/>
              <a:gd name="connsiteY9" fmla="*/ 1000837 h 3845608"/>
              <a:gd name="connsiteX10" fmla="*/ 602834 w 6417891"/>
              <a:gd name="connsiteY10" fmla="*/ 584230 h 3845608"/>
              <a:gd name="connsiteX11" fmla="*/ 282011 w 6417891"/>
              <a:gd name="connsiteY11" fmla="*/ 759463 h 3845608"/>
              <a:gd name="connsiteX12" fmla="*/ 273465 w 6417891"/>
              <a:gd name="connsiteY12" fmla="*/ 2837204 h 3845608"/>
              <a:gd name="connsiteX13" fmla="*/ 0 w 6417891"/>
              <a:gd name="connsiteY13" fmla="*/ 2845750 h 3845608"/>
              <a:gd name="connsiteX14" fmla="*/ 0 w 6417891"/>
              <a:gd name="connsiteY14" fmla="*/ 3580688 h 3845608"/>
              <a:gd name="connsiteX15" fmla="*/ 247828 w 6417891"/>
              <a:gd name="connsiteY15" fmla="*/ 3580688 h 3845608"/>
              <a:gd name="connsiteX16" fmla="*/ 239282 w 6417891"/>
              <a:gd name="connsiteY16" fmla="*/ 3760150 h 3845608"/>
              <a:gd name="connsiteX17" fmla="*/ 863125 w 6417891"/>
              <a:gd name="connsiteY17" fmla="*/ 3760150 h 3845608"/>
              <a:gd name="connsiteX18" fmla="*/ 863125 w 6417891"/>
              <a:gd name="connsiteY18" fmla="*/ 3640509 h 3845608"/>
              <a:gd name="connsiteX19" fmla="*/ 5785502 w 6417891"/>
              <a:gd name="connsiteY19" fmla="*/ 3657600 h 3845608"/>
              <a:gd name="connsiteX20" fmla="*/ 5811140 w 6417891"/>
              <a:gd name="connsiteY20" fmla="*/ 3845608 h 3845608"/>
              <a:gd name="connsiteX21" fmla="*/ 6417891 w 6417891"/>
              <a:gd name="connsiteY21" fmla="*/ 3837062 h 3845608"/>
              <a:gd name="connsiteX22" fmla="*/ 6409345 w 6417891"/>
              <a:gd name="connsiteY22" fmla="*/ 111095 h 3845608"/>
              <a:gd name="connsiteX23" fmla="*/ 5862415 w 6417891"/>
              <a:gd name="connsiteY23" fmla="*/ 111095 h 3845608"/>
              <a:gd name="connsiteX24" fmla="*/ 5862415 w 6417891"/>
              <a:gd name="connsiteY24" fmla="*/ 256374 h 3845608"/>
              <a:gd name="connsiteX25" fmla="*/ 3555050 w 6417891"/>
              <a:gd name="connsiteY25" fmla="*/ 256374 h 3845608"/>
              <a:gd name="connsiteX26" fmla="*/ 3563596 w 6417891"/>
              <a:gd name="connsiteY26" fmla="*/ 42729 h 3845608"/>
              <a:gd name="connsiteX27" fmla="*/ 3076486 w 6417891"/>
              <a:gd name="connsiteY27" fmla="*/ 59821 h 3845608"/>
              <a:gd name="connsiteX28" fmla="*/ 3076486 w 6417891"/>
              <a:gd name="connsiteY28" fmla="*/ 264920 h 3845608"/>
              <a:gd name="connsiteX29" fmla="*/ 854579 w 6417891"/>
              <a:gd name="connsiteY29" fmla="*/ 264920 h 3845608"/>
              <a:gd name="connsiteX30" fmla="*/ 846033 w 6417891"/>
              <a:gd name="connsiteY30" fmla="*/ 0 h 3845608"/>
              <a:gd name="connsiteX31" fmla="*/ 282011 w 6417891"/>
              <a:gd name="connsiteY31" fmla="*/ 8546 h 3845608"/>
              <a:gd name="connsiteX32" fmla="*/ 264919 w 6417891"/>
              <a:gd name="connsiteY32" fmla="*/ 256374 h 3845608"/>
              <a:gd name="connsiteX33" fmla="*/ 111095 w 6417891"/>
              <a:gd name="connsiteY33" fmla="*/ 256374 h 3845608"/>
              <a:gd name="connsiteX34" fmla="*/ 111095 w 6417891"/>
              <a:gd name="connsiteY34" fmla="*/ 752030 h 3845608"/>
              <a:gd name="connsiteX35" fmla="*/ 689538 w 6417891"/>
              <a:gd name="connsiteY35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5272755 w 6417891"/>
              <a:gd name="connsiteY3" fmla="*/ 2952216 h 3845608"/>
              <a:gd name="connsiteX4" fmla="*/ 5115993 w 6417891"/>
              <a:gd name="connsiteY4" fmla="*/ 2970554 h 3845608"/>
              <a:gd name="connsiteX5" fmla="*/ 1228903 w 6417891"/>
              <a:gd name="connsiteY5" fmla="*/ 2961029 h 3845608"/>
              <a:gd name="connsiteX6" fmla="*/ 1041607 w 6417891"/>
              <a:gd name="connsiteY6" fmla="*/ 2961741 h 3845608"/>
              <a:gd name="connsiteX7" fmla="*/ 603813 w 6417891"/>
              <a:gd name="connsiteY7" fmla="*/ 2980791 h 3845608"/>
              <a:gd name="connsiteX8" fmla="*/ 623843 w 6417891"/>
              <a:gd name="connsiteY8" fmla="*/ 2700471 h 3845608"/>
              <a:gd name="connsiteX9" fmla="*/ 602834 w 6417891"/>
              <a:gd name="connsiteY9" fmla="*/ 584230 h 3845608"/>
              <a:gd name="connsiteX10" fmla="*/ 282011 w 6417891"/>
              <a:gd name="connsiteY10" fmla="*/ 759463 h 3845608"/>
              <a:gd name="connsiteX11" fmla="*/ 273465 w 6417891"/>
              <a:gd name="connsiteY11" fmla="*/ 2837204 h 3845608"/>
              <a:gd name="connsiteX12" fmla="*/ 0 w 6417891"/>
              <a:gd name="connsiteY12" fmla="*/ 2845750 h 3845608"/>
              <a:gd name="connsiteX13" fmla="*/ 0 w 6417891"/>
              <a:gd name="connsiteY13" fmla="*/ 3580688 h 3845608"/>
              <a:gd name="connsiteX14" fmla="*/ 247828 w 6417891"/>
              <a:gd name="connsiteY14" fmla="*/ 3580688 h 3845608"/>
              <a:gd name="connsiteX15" fmla="*/ 239282 w 6417891"/>
              <a:gd name="connsiteY15" fmla="*/ 3760150 h 3845608"/>
              <a:gd name="connsiteX16" fmla="*/ 863125 w 6417891"/>
              <a:gd name="connsiteY16" fmla="*/ 3760150 h 3845608"/>
              <a:gd name="connsiteX17" fmla="*/ 863125 w 6417891"/>
              <a:gd name="connsiteY17" fmla="*/ 3640509 h 3845608"/>
              <a:gd name="connsiteX18" fmla="*/ 5785502 w 6417891"/>
              <a:gd name="connsiteY18" fmla="*/ 3657600 h 3845608"/>
              <a:gd name="connsiteX19" fmla="*/ 5811140 w 6417891"/>
              <a:gd name="connsiteY19" fmla="*/ 3845608 h 3845608"/>
              <a:gd name="connsiteX20" fmla="*/ 6417891 w 6417891"/>
              <a:gd name="connsiteY20" fmla="*/ 3837062 h 3845608"/>
              <a:gd name="connsiteX21" fmla="*/ 6409345 w 6417891"/>
              <a:gd name="connsiteY21" fmla="*/ 111095 h 3845608"/>
              <a:gd name="connsiteX22" fmla="*/ 5862415 w 6417891"/>
              <a:gd name="connsiteY22" fmla="*/ 111095 h 3845608"/>
              <a:gd name="connsiteX23" fmla="*/ 5862415 w 6417891"/>
              <a:gd name="connsiteY23" fmla="*/ 256374 h 3845608"/>
              <a:gd name="connsiteX24" fmla="*/ 3555050 w 6417891"/>
              <a:gd name="connsiteY24" fmla="*/ 256374 h 3845608"/>
              <a:gd name="connsiteX25" fmla="*/ 3563596 w 6417891"/>
              <a:gd name="connsiteY25" fmla="*/ 42729 h 3845608"/>
              <a:gd name="connsiteX26" fmla="*/ 3076486 w 6417891"/>
              <a:gd name="connsiteY26" fmla="*/ 59821 h 3845608"/>
              <a:gd name="connsiteX27" fmla="*/ 3076486 w 6417891"/>
              <a:gd name="connsiteY27" fmla="*/ 264920 h 3845608"/>
              <a:gd name="connsiteX28" fmla="*/ 854579 w 6417891"/>
              <a:gd name="connsiteY28" fmla="*/ 264920 h 3845608"/>
              <a:gd name="connsiteX29" fmla="*/ 846033 w 6417891"/>
              <a:gd name="connsiteY29" fmla="*/ 0 h 3845608"/>
              <a:gd name="connsiteX30" fmla="*/ 282011 w 6417891"/>
              <a:gd name="connsiteY30" fmla="*/ 8546 h 3845608"/>
              <a:gd name="connsiteX31" fmla="*/ 264919 w 6417891"/>
              <a:gd name="connsiteY31" fmla="*/ 256374 h 3845608"/>
              <a:gd name="connsiteX32" fmla="*/ 111095 w 6417891"/>
              <a:gd name="connsiteY32" fmla="*/ 256374 h 3845608"/>
              <a:gd name="connsiteX33" fmla="*/ 111095 w 6417891"/>
              <a:gd name="connsiteY33" fmla="*/ 752030 h 3845608"/>
              <a:gd name="connsiteX34" fmla="*/ 689538 w 6417891"/>
              <a:gd name="connsiteY34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5272755 w 6417891"/>
              <a:gd name="connsiteY3" fmla="*/ 2952216 h 3845608"/>
              <a:gd name="connsiteX4" fmla="*/ 5115993 w 6417891"/>
              <a:gd name="connsiteY4" fmla="*/ 2970554 h 3845608"/>
              <a:gd name="connsiteX5" fmla="*/ 1228903 w 6417891"/>
              <a:gd name="connsiteY5" fmla="*/ 2961029 h 3845608"/>
              <a:gd name="connsiteX6" fmla="*/ 1041607 w 6417891"/>
              <a:gd name="connsiteY6" fmla="*/ 2961741 h 3845608"/>
              <a:gd name="connsiteX7" fmla="*/ 603813 w 6417891"/>
              <a:gd name="connsiteY7" fmla="*/ 2980791 h 3845608"/>
              <a:gd name="connsiteX8" fmla="*/ 602834 w 6417891"/>
              <a:gd name="connsiteY8" fmla="*/ 584230 h 3845608"/>
              <a:gd name="connsiteX9" fmla="*/ 282011 w 6417891"/>
              <a:gd name="connsiteY9" fmla="*/ 759463 h 3845608"/>
              <a:gd name="connsiteX10" fmla="*/ 273465 w 6417891"/>
              <a:gd name="connsiteY10" fmla="*/ 2837204 h 3845608"/>
              <a:gd name="connsiteX11" fmla="*/ 0 w 6417891"/>
              <a:gd name="connsiteY11" fmla="*/ 2845750 h 3845608"/>
              <a:gd name="connsiteX12" fmla="*/ 0 w 6417891"/>
              <a:gd name="connsiteY12" fmla="*/ 3580688 h 3845608"/>
              <a:gd name="connsiteX13" fmla="*/ 247828 w 6417891"/>
              <a:gd name="connsiteY13" fmla="*/ 3580688 h 3845608"/>
              <a:gd name="connsiteX14" fmla="*/ 239282 w 6417891"/>
              <a:gd name="connsiteY14" fmla="*/ 3760150 h 3845608"/>
              <a:gd name="connsiteX15" fmla="*/ 863125 w 6417891"/>
              <a:gd name="connsiteY15" fmla="*/ 3760150 h 3845608"/>
              <a:gd name="connsiteX16" fmla="*/ 863125 w 6417891"/>
              <a:gd name="connsiteY16" fmla="*/ 3640509 h 3845608"/>
              <a:gd name="connsiteX17" fmla="*/ 5785502 w 6417891"/>
              <a:gd name="connsiteY17" fmla="*/ 3657600 h 3845608"/>
              <a:gd name="connsiteX18" fmla="*/ 5811140 w 6417891"/>
              <a:gd name="connsiteY18" fmla="*/ 3845608 h 3845608"/>
              <a:gd name="connsiteX19" fmla="*/ 6417891 w 6417891"/>
              <a:gd name="connsiteY19" fmla="*/ 3837062 h 3845608"/>
              <a:gd name="connsiteX20" fmla="*/ 6409345 w 6417891"/>
              <a:gd name="connsiteY20" fmla="*/ 111095 h 3845608"/>
              <a:gd name="connsiteX21" fmla="*/ 5862415 w 6417891"/>
              <a:gd name="connsiteY21" fmla="*/ 111095 h 3845608"/>
              <a:gd name="connsiteX22" fmla="*/ 5862415 w 6417891"/>
              <a:gd name="connsiteY22" fmla="*/ 256374 h 3845608"/>
              <a:gd name="connsiteX23" fmla="*/ 3555050 w 6417891"/>
              <a:gd name="connsiteY23" fmla="*/ 256374 h 3845608"/>
              <a:gd name="connsiteX24" fmla="*/ 3563596 w 6417891"/>
              <a:gd name="connsiteY24" fmla="*/ 42729 h 3845608"/>
              <a:gd name="connsiteX25" fmla="*/ 3076486 w 6417891"/>
              <a:gd name="connsiteY25" fmla="*/ 59821 h 3845608"/>
              <a:gd name="connsiteX26" fmla="*/ 3076486 w 6417891"/>
              <a:gd name="connsiteY26" fmla="*/ 264920 h 3845608"/>
              <a:gd name="connsiteX27" fmla="*/ 854579 w 6417891"/>
              <a:gd name="connsiteY27" fmla="*/ 264920 h 3845608"/>
              <a:gd name="connsiteX28" fmla="*/ 846033 w 6417891"/>
              <a:gd name="connsiteY28" fmla="*/ 0 h 3845608"/>
              <a:gd name="connsiteX29" fmla="*/ 282011 w 6417891"/>
              <a:gd name="connsiteY29" fmla="*/ 8546 h 3845608"/>
              <a:gd name="connsiteX30" fmla="*/ 264919 w 6417891"/>
              <a:gd name="connsiteY30" fmla="*/ 256374 h 3845608"/>
              <a:gd name="connsiteX31" fmla="*/ 111095 w 6417891"/>
              <a:gd name="connsiteY31" fmla="*/ 256374 h 3845608"/>
              <a:gd name="connsiteX32" fmla="*/ 111095 w 6417891"/>
              <a:gd name="connsiteY32" fmla="*/ 752030 h 3845608"/>
              <a:gd name="connsiteX33" fmla="*/ 689538 w 6417891"/>
              <a:gd name="connsiteY33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5272755 w 6417891"/>
              <a:gd name="connsiteY3" fmla="*/ 2952216 h 3845608"/>
              <a:gd name="connsiteX4" fmla="*/ 5115993 w 6417891"/>
              <a:gd name="connsiteY4" fmla="*/ 2970554 h 3845608"/>
              <a:gd name="connsiteX5" fmla="*/ 1041607 w 6417891"/>
              <a:gd name="connsiteY5" fmla="*/ 2961741 h 3845608"/>
              <a:gd name="connsiteX6" fmla="*/ 603813 w 6417891"/>
              <a:gd name="connsiteY6" fmla="*/ 2980791 h 3845608"/>
              <a:gd name="connsiteX7" fmla="*/ 602834 w 6417891"/>
              <a:gd name="connsiteY7" fmla="*/ 584230 h 3845608"/>
              <a:gd name="connsiteX8" fmla="*/ 282011 w 6417891"/>
              <a:gd name="connsiteY8" fmla="*/ 759463 h 3845608"/>
              <a:gd name="connsiteX9" fmla="*/ 273465 w 6417891"/>
              <a:gd name="connsiteY9" fmla="*/ 2837204 h 3845608"/>
              <a:gd name="connsiteX10" fmla="*/ 0 w 6417891"/>
              <a:gd name="connsiteY10" fmla="*/ 2845750 h 3845608"/>
              <a:gd name="connsiteX11" fmla="*/ 0 w 6417891"/>
              <a:gd name="connsiteY11" fmla="*/ 3580688 h 3845608"/>
              <a:gd name="connsiteX12" fmla="*/ 247828 w 6417891"/>
              <a:gd name="connsiteY12" fmla="*/ 3580688 h 3845608"/>
              <a:gd name="connsiteX13" fmla="*/ 239282 w 6417891"/>
              <a:gd name="connsiteY13" fmla="*/ 3760150 h 3845608"/>
              <a:gd name="connsiteX14" fmla="*/ 863125 w 6417891"/>
              <a:gd name="connsiteY14" fmla="*/ 3760150 h 3845608"/>
              <a:gd name="connsiteX15" fmla="*/ 863125 w 6417891"/>
              <a:gd name="connsiteY15" fmla="*/ 3640509 h 3845608"/>
              <a:gd name="connsiteX16" fmla="*/ 5785502 w 6417891"/>
              <a:gd name="connsiteY16" fmla="*/ 3657600 h 3845608"/>
              <a:gd name="connsiteX17" fmla="*/ 5811140 w 6417891"/>
              <a:gd name="connsiteY17" fmla="*/ 3845608 h 3845608"/>
              <a:gd name="connsiteX18" fmla="*/ 6417891 w 6417891"/>
              <a:gd name="connsiteY18" fmla="*/ 3837062 h 3845608"/>
              <a:gd name="connsiteX19" fmla="*/ 6409345 w 6417891"/>
              <a:gd name="connsiteY19" fmla="*/ 111095 h 3845608"/>
              <a:gd name="connsiteX20" fmla="*/ 5862415 w 6417891"/>
              <a:gd name="connsiteY20" fmla="*/ 111095 h 3845608"/>
              <a:gd name="connsiteX21" fmla="*/ 5862415 w 6417891"/>
              <a:gd name="connsiteY21" fmla="*/ 256374 h 3845608"/>
              <a:gd name="connsiteX22" fmla="*/ 3555050 w 6417891"/>
              <a:gd name="connsiteY22" fmla="*/ 256374 h 3845608"/>
              <a:gd name="connsiteX23" fmla="*/ 3563596 w 6417891"/>
              <a:gd name="connsiteY23" fmla="*/ 42729 h 3845608"/>
              <a:gd name="connsiteX24" fmla="*/ 3076486 w 6417891"/>
              <a:gd name="connsiteY24" fmla="*/ 59821 h 3845608"/>
              <a:gd name="connsiteX25" fmla="*/ 3076486 w 6417891"/>
              <a:gd name="connsiteY25" fmla="*/ 264920 h 3845608"/>
              <a:gd name="connsiteX26" fmla="*/ 854579 w 6417891"/>
              <a:gd name="connsiteY26" fmla="*/ 264920 h 3845608"/>
              <a:gd name="connsiteX27" fmla="*/ 846033 w 6417891"/>
              <a:gd name="connsiteY27" fmla="*/ 0 h 3845608"/>
              <a:gd name="connsiteX28" fmla="*/ 282011 w 6417891"/>
              <a:gd name="connsiteY28" fmla="*/ 8546 h 3845608"/>
              <a:gd name="connsiteX29" fmla="*/ 264919 w 6417891"/>
              <a:gd name="connsiteY29" fmla="*/ 256374 h 3845608"/>
              <a:gd name="connsiteX30" fmla="*/ 111095 w 6417891"/>
              <a:gd name="connsiteY30" fmla="*/ 256374 h 3845608"/>
              <a:gd name="connsiteX31" fmla="*/ 111095 w 6417891"/>
              <a:gd name="connsiteY31" fmla="*/ 752030 h 3845608"/>
              <a:gd name="connsiteX32" fmla="*/ 689538 w 6417891"/>
              <a:gd name="connsiteY32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5272755 w 6417891"/>
              <a:gd name="connsiteY3" fmla="*/ 2952216 h 3845608"/>
              <a:gd name="connsiteX4" fmla="*/ 1041607 w 6417891"/>
              <a:gd name="connsiteY4" fmla="*/ 2961741 h 3845608"/>
              <a:gd name="connsiteX5" fmla="*/ 603813 w 6417891"/>
              <a:gd name="connsiteY5" fmla="*/ 2980791 h 3845608"/>
              <a:gd name="connsiteX6" fmla="*/ 602834 w 6417891"/>
              <a:gd name="connsiteY6" fmla="*/ 584230 h 3845608"/>
              <a:gd name="connsiteX7" fmla="*/ 282011 w 6417891"/>
              <a:gd name="connsiteY7" fmla="*/ 759463 h 3845608"/>
              <a:gd name="connsiteX8" fmla="*/ 273465 w 6417891"/>
              <a:gd name="connsiteY8" fmla="*/ 2837204 h 3845608"/>
              <a:gd name="connsiteX9" fmla="*/ 0 w 6417891"/>
              <a:gd name="connsiteY9" fmla="*/ 2845750 h 3845608"/>
              <a:gd name="connsiteX10" fmla="*/ 0 w 6417891"/>
              <a:gd name="connsiteY10" fmla="*/ 3580688 h 3845608"/>
              <a:gd name="connsiteX11" fmla="*/ 247828 w 6417891"/>
              <a:gd name="connsiteY11" fmla="*/ 3580688 h 3845608"/>
              <a:gd name="connsiteX12" fmla="*/ 239282 w 6417891"/>
              <a:gd name="connsiteY12" fmla="*/ 3760150 h 3845608"/>
              <a:gd name="connsiteX13" fmla="*/ 863125 w 6417891"/>
              <a:gd name="connsiteY13" fmla="*/ 3760150 h 3845608"/>
              <a:gd name="connsiteX14" fmla="*/ 863125 w 6417891"/>
              <a:gd name="connsiteY14" fmla="*/ 3640509 h 3845608"/>
              <a:gd name="connsiteX15" fmla="*/ 5785502 w 6417891"/>
              <a:gd name="connsiteY15" fmla="*/ 3657600 h 3845608"/>
              <a:gd name="connsiteX16" fmla="*/ 5811140 w 6417891"/>
              <a:gd name="connsiteY16" fmla="*/ 3845608 h 3845608"/>
              <a:gd name="connsiteX17" fmla="*/ 6417891 w 6417891"/>
              <a:gd name="connsiteY17" fmla="*/ 3837062 h 3845608"/>
              <a:gd name="connsiteX18" fmla="*/ 6409345 w 6417891"/>
              <a:gd name="connsiteY18" fmla="*/ 111095 h 3845608"/>
              <a:gd name="connsiteX19" fmla="*/ 5862415 w 6417891"/>
              <a:gd name="connsiteY19" fmla="*/ 111095 h 3845608"/>
              <a:gd name="connsiteX20" fmla="*/ 5862415 w 6417891"/>
              <a:gd name="connsiteY20" fmla="*/ 256374 h 3845608"/>
              <a:gd name="connsiteX21" fmla="*/ 3555050 w 6417891"/>
              <a:gd name="connsiteY21" fmla="*/ 256374 h 3845608"/>
              <a:gd name="connsiteX22" fmla="*/ 3563596 w 6417891"/>
              <a:gd name="connsiteY22" fmla="*/ 42729 h 3845608"/>
              <a:gd name="connsiteX23" fmla="*/ 3076486 w 6417891"/>
              <a:gd name="connsiteY23" fmla="*/ 59821 h 3845608"/>
              <a:gd name="connsiteX24" fmla="*/ 3076486 w 6417891"/>
              <a:gd name="connsiteY24" fmla="*/ 264920 h 3845608"/>
              <a:gd name="connsiteX25" fmla="*/ 854579 w 6417891"/>
              <a:gd name="connsiteY25" fmla="*/ 264920 h 3845608"/>
              <a:gd name="connsiteX26" fmla="*/ 846033 w 6417891"/>
              <a:gd name="connsiteY26" fmla="*/ 0 h 3845608"/>
              <a:gd name="connsiteX27" fmla="*/ 282011 w 6417891"/>
              <a:gd name="connsiteY27" fmla="*/ 8546 h 3845608"/>
              <a:gd name="connsiteX28" fmla="*/ 264919 w 6417891"/>
              <a:gd name="connsiteY28" fmla="*/ 256374 h 3845608"/>
              <a:gd name="connsiteX29" fmla="*/ 111095 w 6417891"/>
              <a:gd name="connsiteY29" fmla="*/ 256374 h 3845608"/>
              <a:gd name="connsiteX30" fmla="*/ 111095 w 6417891"/>
              <a:gd name="connsiteY30" fmla="*/ 752030 h 3845608"/>
              <a:gd name="connsiteX31" fmla="*/ 689538 w 6417891"/>
              <a:gd name="connsiteY31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1041607 w 6417891"/>
              <a:gd name="connsiteY3" fmla="*/ 2961741 h 3845608"/>
              <a:gd name="connsiteX4" fmla="*/ 603813 w 6417891"/>
              <a:gd name="connsiteY4" fmla="*/ 2980791 h 3845608"/>
              <a:gd name="connsiteX5" fmla="*/ 602834 w 6417891"/>
              <a:gd name="connsiteY5" fmla="*/ 584230 h 3845608"/>
              <a:gd name="connsiteX6" fmla="*/ 282011 w 6417891"/>
              <a:gd name="connsiteY6" fmla="*/ 759463 h 3845608"/>
              <a:gd name="connsiteX7" fmla="*/ 273465 w 6417891"/>
              <a:gd name="connsiteY7" fmla="*/ 2837204 h 3845608"/>
              <a:gd name="connsiteX8" fmla="*/ 0 w 6417891"/>
              <a:gd name="connsiteY8" fmla="*/ 2845750 h 3845608"/>
              <a:gd name="connsiteX9" fmla="*/ 0 w 6417891"/>
              <a:gd name="connsiteY9" fmla="*/ 3580688 h 3845608"/>
              <a:gd name="connsiteX10" fmla="*/ 247828 w 6417891"/>
              <a:gd name="connsiteY10" fmla="*/ 3580688 h 3845608"/>
              <a:gd name="connsiteX11" fmla="*/ 239282 w 6417891"/>
              <a:gd name="connsiteY11" fmla="*/ 3760150 h 3845608"/>
              <a:gd name="connsiteX12" fmla="*/ 863125 w 6417891"/>
              <a:gd name="connsiteY12" fmla="*/ 3760150 h 3845608"/>
              <a:gd name="connsiteX13" fmla="*/ 863125 w 6417891"/>
              <a:gd name="connsiteY13" fmla="*/ 3640509 h 3845608"/>
              <a:gd name="connsiteX14" fmla="*/ 5785502 w 6417891"/>
              <a:gd name="connsiteY14" fmla="*/ 3657600 h 3845608"/>
              <a:gd name="connsiteX15" fmla="*/ 5811140 w 6417891"/>
              <a:gd name="connsiteY15" fmla="*/ 3845608 h 3845608"/>
              <a:gd name="connsiteX16" fmla="*/ 6417891 w 6417891"/>
              <a:gd name="connsiteY16" fmla="*/ 3837062 h 3845608"/>
              <a:gd name="connsiteX17" fmla="*/ 6409345 w 6417891"/>
              <a:gd name="connsiteY17" fmla="*/ 111095 h 3845608"/>
              <a:gd name="connsiteX18" fmla="*/ 5862415 w 6417891"/>
              <a:gd name="connsiteY18" fmla="*/ 111095 h 3845608"/>
              <a:gd name="connsiteX19" fmla="*/ 5862415 w 6417891"/>
              <a:gd name="connsiteY19" fmla="*/ 256374 h 3845608"/>
              <a:gd name="connsiteX20" fmla="*/ 3555050 w 6417891"/>
              <a:gd name="connsiteY20" fmla="*/ 256374 h 3845608"/>
              <a:gd name="connsiteX21" fmla="*/ 3563596 w 6417891"/>
              <a:gd name="connsiteY21" fmla="*/ 42729 h 3845608"/>
              <a:gd name="connsiteX22" fmla="*/ 3076486 w 6417891"/>
              <a:gd name="connsiteY22" fmla="*/ 59821 h 3845608"/>
              <a:gd name="connsiteX23" fmla="*/ 3076486 w 6417891"/>
              <a:gd name="connsiteY23" fmla="*/ 264920 h 3845608"/>
              <a:gd name="connsiteX24" fmla="*/ 854579 w 6417891"/>
              <a:gd name="connsiteY24" fmla="*/ 264920 h 3845608"/>
              <a:gd name="connsiteX25" fmla="*/ 846033 w 6417891"/>
              <a:gd name="connsiteY25" fmla="*/ 0 h 3845608"/>
              <a:gd name="connsiteX26" fmla="*/ 282011 w 6417891"/>
              <a:gd name="connsiteY26" fmla="*/ 8546 h 3845608"/>
              <a:gd name="connsiteX27" fmla="*/ 264919 w 6417891"/>
              <a:gd name="connsiteY27" fmla="*/ 256374 h 3845608"/>
              <a:gd name="connsiteX28" fmla="*/ 111095 w 6417891"/>
              <a:gd name="connsiteY28" fmla="*/ 256374 h 3845608"/>
              <a:gd name="connsiteX29" fmla="*/ 111095 w 6417891"/>
              <a:gd name="connsiteY29" fmla="*/ 752030 h 3845608"/>
              <a:gd name="connsiteX30" fmla="*/ 689538 w 6417891"/>
              <a:gd name="connsiteY30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603813 w 6417891"/>
              <a:gd name="connsiteY3" fmla="*/ 2980791 h 3845608"/>
              <a:gd name="connsiteX4" fmla="*/ 602834 w 6417891"/>
              <a:gd name="connsiteY4" fmla="*/ 584230 h 3845608"/>
              <a:gd name="connsiteX5" fmla="*/ 282011 w 6417891"/>
              <a:gd name="connsiteY5" fmla="*/ 759463 h 3845608"/>
              <a:gd name="connsiteX6" fmla="*/ 273465 w 6417891"/>
              <a:gd name="connsiteY6" fmla="*/ 2837204 h 3845608"/>
              <a:gd name="connsiteX7" fmla="*/ 0 w 6417891"/>
              <a:gd name="connsiteY7" fmla="*/ 2845750 h 3845608"/>
              <a:gd name="connsiteX8" fmla="*/ 0 w 6417891"/>
              <a:gd name="connsiteY8" fmla="*/ 3580688 h 3845608"/>
              <a:gd name="connsiteX9" fmla="*/ 247828 w 6417891"/>
              <a:gd name="connsiteY9" fmla="*/ 3580688 h 3845608"/>
              <a:gd name="connsiteX10" fmla="*/ 239282 w 6417891"/>
              <a:gd name="connsiteY10" fmla="*/ 3760150 h 3845608"/>
              <a:gd name="connsiteX11" fmla="*/ 863125 w 6417891"/>
              <a:gd name="connsiteY11" fmla="*/ 3760150 h 3845608"/>
              <a:gd name="connsiteX12" fmla="*/ 863125 w 6417891"/>
              <a:gd name="connsiteY12" fmla="*/ 3640509 h 3845608"/>
              <a:gd name="connsiteX13" fmla="*/ 5785502 w 6417891"/>
              <a:gd name="connsiteY13" fmla="*/ 3657600 h 3845608"/>
              <a:gd name="connsiteX14" fmla="*/ 5811140 w 6417891"/>
              <a:gd name="connsiteY14" fmla="*/ 3845608 h 3845608"/>
              <a:gd name="connsiteX15" fmla="*/ 6417891 w 6417891"/>
              <a:gd name="connsiteY15" fmla="*/ 3837062 h 3845608"/>
              <a:gd name="connsiteX16" fmla="*/ 6409345 w 6417891"/>
              <a:gd name="connsiteY16" fmla="*/ 111095 h 3845608"/>
              <a:gd name="connsiteX17" fmla="*/ 5862415 w 6417891"/>
              <a:gd name="connsiteY17" fmla="*/ 111095 h 3845608"/>
              <a:gd name="connsiteX18" fmla="*/ 5862415 w 6417891"/>
              <a:gd name="connsiteY18" fmla="*/ 256374 h 3845608"/>
              <a:gd name="connsiteX19" fmla="*/ 3555050 w 6417891"/>
              <a:gd name="connsiteY19" fmla="*/ 256374 h 3845608"/>
              <a:gd name="connsiteX20" fmla="*/ 3563596 w 6417891"/>
              <a:gd name="connsiteY20" fmla="*/ 42729 h 3845608"/>
              <a:gd name="connsiteX21" fmla="*/ 3076486 w 6417891"/>
              <a:gd name="connsiteY21" fmla="*/ 59821 h 3845608"/>
              <a:gd name="connsiteX22" fmla="*/ 3076486 w 6417891"/>
              <a:gd name="connsiteY22" fmla="*/ 264920 h 3845608"/>
              <a:gd name="connsiteX23" fmla="*/ 854579 w 6417891"/>
              <a:gd name="connsiteY23" fmla="*/ 264920 h 3845608"/>
              <a:gd name="connsiteX24" fmla="*/ 846033 w 6417891"/>
              <a:gd name="connsiteY24" fmla="*/ 0 h 3845608"/>
              <a:gd name="connsiteX25" fmla="*/ 282011 w 6417891"/>
              <a:gd name="connsiteY25" fmla="*/ 8546 h 3845608"/>
              <a:gd name="connsiteX26" fmla="*/ 264919 w 6417891"/>
              <a:gd name="connsiteY26" fmla="*/ 256374 h 3845608"/>
              <a:gd name="connsiteX27" fmla="*/ 111095 w 6417891"/>
              <a:gd name="connsiteY27" fmla="*/ 256374 h 3845608"/>
              <a:gd name="connsiteX28" fmla="*/ 111095 w 6417891"/>
              <a:gd name="connsiteY28" fmla="*/ 752030 h 3845608"/>
              <a:gd name="connsiteX29" fmla="*/ 689538 w 6417891"/>
              <a:gd name="connsiteY29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603813 w 6417891"/>
              <a:gd name="connsiteY3" fmla="*/ 2980791 h 3845608"/>
              <a:gd name="connsiteX4" fmla="*/ 602834 w 6417891"/>
              <a:gd name="connsiteY4" fmla="*/ 584230 h 3845608"/>
              <a:gd name="connsiteX5" fmla="*/ 291536 w 6417891"/>
              <a:gd name="connsiteY5" fmla="*/ 749938 h 3845608"/>
              <a:gd name="connsiteX6" fmla="*/ 273465 w 6417891"/>
              <a:gd name="connsiteY6" fmla="*/ 2837204 h 3845608"/>
              <a:gd name="connsiteX7" fmla="*/ 0 w 6417891"/>
              <a:gd name="connsiteY7" fmla="*/ 2845750 h 3845608"/>
              <a:gd name="connsiteX8" fmla="*/ 0 w 6417891"/>
              <a:gd name="connsiteY8" fmla="*/ 3580688 h 3845608"/>
              <a:gd name="connsiteX9" fmla="*/ 247828 w 6417891"/>
              <a:gd name="connsiteY9" fmla="*/ 3580688 h 3845608"/>
              <a:gd name="connsiteX10" fmla="*/ 239282 w 6417891"/>
              <a:gd name="connsiteY10" fmla="*/ 3760150 h 3845608"/>
              <a:gd name="connsiteX11" fmla="*/ 863125 w 6417891"/>
              <a:gd name="connsiteY11" fmla="*/ 3760150 h 3845608"/>
              <a:gd name="connsiteX12" fmla="*/ 863125 w 6417891"/>
              <a:gd name="connsiteY12" fmla="*/ 3640509 h 3845608"/>
              <a:gd name="connsiteX13" fmla="*/ 5785502 w 6417891"/>
              <a:gd name="connsiteY13" fmla="*/ 3657600 h 3845608"/>
              <a:gd name="connsiteX14" fmla="*/ 5811140 w 6417891"/>
              <a:gd name="connsiteY14" fmla="*/ 3845608 h 3845608"/>
              <a:gd name="connsiteX15" fmla="*/ 6417891 w 6417891"/>
              <a:gd name="connsiteY15" fmla="*/ 3837062 h 3845608"/>
              <a:gd name="connsiteX16" fmla="*/ 6409345 w 6417891"/>
              <a:gd name="connsiteY16" fmla="*/ 111095 h 3845608"/>
              <a:gd name="connsiteX17" fmla="*/ 5862415 w 6417891"/>
              <a:gd name="connsiteY17" fmla="*/ 111095 h 3845608"/>
              <a:gd name="connsiteX18" fmla="*/ 5862415 w 6417891"/>
              <a:gd name="connsiteY18" fmla="*/ 256374 h 3845608"/>
              <a:gd name="connsiteX19" fmla="*/ 3555050 w 6417891"/>
              <a:gd name="connsiteY19" fmla="*/ 256374 h 3845608"/>
              <a:gd name="connsiteX20" fmla="*/ 3563596 w 6417891"/>
              <a:gd name="connsiteY20" fmla="*/ 42729 h 3845608"/>
              <a:gd name="connsiteX21" fmla="*/ 3076486 w 6417891"/>
              <a:gd name="connsiteY21" fmla="*/ 59821 h 3845608"/>
              <a:gd name="connsiteX22" fmla="*/ 3076486 w 6417891"/>
              <a:gd name="connsiteY22" fmla="*/ 264920 h 3845608"/>
              <a:gd name="connsiteX23" fmla="*/ 854579 w 6417891"/>
              <a:gd name="connsiteY23" fmla="*/ 264920 h 3845608"/>
              <a:gd name="connsiteX24" fmla="*/ 846033 w 6417891"/>
              <a:gd name="connsiteY24" fmla="*/ 0 h 3845608"/>
              <a:gd name="connsiteX25" fmla="*/ 282011 w 6417891"/>
              <a:gd name="connsiteY25" fmla="*/ 8546 h 3845608"/>
              <a:gd name="connsiteX26" fmla="*/ 264919 w 6417891"/>
              <a:gd name="connsiteY26" fmla="*/ 256374 h 3845608"/>
              <a:gd name="connsiteX27" fmla="*/ 111095 w 6417891"/>
              <a:gd name="connsiteY27" fmla="*/ 256374 h 3845608"/>
              <a:gd name="connsiteX28" fmla="*/ 111095 w 6417891"/>
              <a:gd name="connsiteY28" fmla="*/ 752030 h 3845608"/>
              <a:gd name="connsiteX29" fmla="*/ 689538 w 6417891"/>
              <a:gd name="connsiteY29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603813 w 6417891"/>
              <a:gd name="connsiteY3" fmla="*/ 2980791 h 3845608"/>
              <a:gd name="connsiteX4" fmla="*/ 602834 w 6417891"/>
              <a:gd name="connsiteY4" fmla="*/ 584230 h 3845608"/>
              <a:gd name="connsiteX5" fmla="*/ 291536 w 6417891"/>
              <a:gd name="connsiteY5" fmla="*/ 749938 h 3845608"/>
              <a:gd name="connsiteX6" fmla="*/ 273465 w 6417891"/>
              <a:gd name="connsiteY6" fmla="*/ 2837204 h 3845608"/>
              <a:gd name="connsiteX7" fmla="*/ 0 w 6417891"/>
              <a:gd name="connsiteY7" fmla="*/ 2845750 h 3845608"/>
              <a:gd name="connsiteX8" fmla="*/ 0 w 6417891"/>
              <a:gd name="connsiteY8" fmla="*/ 3580688 h 3845608"/>
              <a:gd name="connsiteX9" fmla="*/ 247828 w 6417891"/>
              <a:gd name="connsiteY9" fmla="*/ 3580688 h 3845608"/>
              <a:gd name="connsiteX10" fmla="*/ 239282 w 6417891"/>
              <a:gd name="connsiteY10" fmla="*/ 3760150 h 3845608"/>
              <a:gd name="connsiteX11" fmla="*/ 863125 w 6417891"/>
              <a:gd name="connsiteY11" fmla="*/ 3760150 h 3845608"/>
              <a:gd name="connsiteX12" fmla="*/ 863125 w 6417891"/>
              <a:gd name="connsiteY12" fmla="*/ 3640509 h 3845608"/>
              <a:gd name="connsiteX13" fmla="*/ 5785502 w 6417891"/>
              <a:gd name="connsiteY13" fmla="*/ 3657600 h 3845608"/>
              <a:gd name="connsiteX14" fmla="*/ 5811140 w 6417891"/>
              <a:gd name="connsiteY14" fmla="*/ 3845608 h 3845608"/>
              <a:gd name="connsiteX15" fmla="*/ 6417891 w 6417891"/>
              <a:gd name="connsiteY15" fmla="*/ 3837062 h 3845608"/>
              <a:gd name="connsiteX16" fmla="*/ 6409345 w 6417891"/>
              <a:gd name="connsiteY16" fmla="*/ 111095 h 3845608"/>
              <a:gd name="connsiteX17" fmla="*/ 5862415 w 6417891"/>
              <a:gd name="connsiteY17" fmla="*/ 111095 h 3845608"/>
              <a:gd name="connsiteX18" fmla="*/ 5862415 w 6417891"/>
              <a:gd name="connsiteY18" fmla="*/ 256374 h 3845608"/>
              <a:gd name="connsiteX19" fmla="*/ 3555050 w 6417891"/>
              <a:gd name="connsiteY19" fmla="*/ 256374 h 3845608"/>
              <a:gd name="connsiteX20" fmla="*/ 3563596 w 6417891"/>
              <a:gd name="connsiteY20" fmla="*/ 42729 h 3845608"/>
              <a:gd name="connsiteX21" fmla="*/ 3076486 w 6417891"/>
              <a:gd name="connsiteY21" fmla="*/ 59821 h 3845608"/>
              <a:gd name="connsiteX22" fmla="*/ 3076486 w 6417891"/>
              <a:gd name="connsiteY22" fmla="*/ 264920 h 3845608"/>
              <a:gd name="connsiteX23" fmla="*/ 854579 w 6417891"/>
              <a:gd name="connsiteY23" fmla="*/ 264920 h 3845608"/>
              <a:gd name="connsiteX24" fmla="*/ 846033 w 6417891"/>
              <a:gd name="connsiteY24" fmla="*/ 0 h 3845608"/>
              <a:gd name="connsiteX25" fmla="*/ 282011 w 6417891"/>
              <a:gd name="connsiteY25" fmla="*/ 8546 h 3845608"/>
              <a:gd name="connsiteX26" fmla="*/ 264919 w 6417891"/>
              <a:gd name="connsiteY26" fmla="*/ 256374 h 3845608"/>
              <a:gd name="connsiteX27" fmla="*/ 111095 w 6417891"/>
              <a:gd name="connsiteY27" fmla="*/ 256374 h 3845608"/>
              <a:gd name="connsiteX28" fmla="*/ 111095 w 6417891"/>
              <a:gd name="connsiteY28" fmla="*/ 752030 h 3845608"/>
              <a:gd name="connsiteX29" fmla="*/ 689538 w 6417891"/>
              <a:gd name="connsiteY29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603813 w 6417891"/>
              <a:gd name="connsiteY3" fmla="*/ 2980791 h 3845608"/>
              <a:gd name="connsiteX4" fmla="*/ 602834 w 6417891"/>
              <a:gd name="connsiteY4" fmla="*/ 584230 h 3845608"/>
              <a:gd name="connsiteX5" fmla="*/ 291536 w 6417891"/>
              <a:gd name="connsiteY5" fmla="*/ 721363 h 3845608"/>
              <a:gd name="connsiteX6" fmla="*/ 273465 w 6417891"/>
              <a:gd name="connsiteY6" fmla="*/ 2837204 h 3845608"/>
              <a:gd name="connsiteX7" fmla="*/ 0 w 6417891"/>
              <a:gd name="connsiteY7" fmla="*/ 2845750 h 3845608"/>
              <a:gd name="connsiteX8" fmla="*/ 0 w 6417891"/>
              <a:gd name="connsiteY8" fmla="*/ 3580688 h 3845608"/>
              <a:gd name="connsiteX9" fmla="*/ 247828 w 6417891"/>
              <a:gd name="connsiteY9" fmla="*/ 3580688 h 3845608"/>
              <a:gd name="connsiteX10" fmla="*/ 239282 w 6417891"/>
              <a:gd name="connsiteY10" fmla="*/ 3760150 h 3845608"/>
              <a:gd name="connsiteX11" fmla="*/ 863125 w 6417891"/>
              <a:gd name="connsiteY11" fmla="*/ 3760150 h 3845608"/>
              <a:gd name="connsiteX12" fmla="*/ 863125 w 6417891"/>
              <a:gd name="connsiteY12" fmla="*/ 3640509 h 3845608"/>
              <a:gd name="connsiteX13" fmla="*/ 5785502 w 6417891"/>
              <a:gd name="connsiteY13" fmla="*/ 3657600 h 3845608"/>
              <a:gd name="connsiteX14" fmla="*/ 5811140 w 6417891"/>
              <a:gd name="connsiteY14" fmla="*/ 3845608 h 3845608"/>
              <a:gd name="connsiteX15" fmla="*/ 6417891 w 6417891"/>
              <a:gd name="connsiteY15" fmla="*/ 3837062 h 3845608"/>
              <a:gd name="connsiteX16" fmla="*/ 6409345 w 6417891"/>
              <a:gd name="connsiteY16" fmla="*/ 111095 h 3845608"/>
              <a:gd name="connsiteX17" fmla="*/ 5862415 w 6417891"/>
              <a:gd name="connsiteY17" fmla="*/ 111095 h 3845608"/>
              <a:gd name="connsiteX18" fmla="*/ 5862415 w 6417891"/>
              <a:gd name="connsiteY18" fmla="*/ 256374 h 3845608"/>
              <a:gd name="connsiteX19" fmla="*/ 3555050 w 6417891"/>
              <a:gd name="connsiteY19" fmla="*/ 256374 h 3845608"/>
              <a:gd name="connsiteX20" fmla="*/ 3563596 w 6417891"/>
              <a:gd name="connsiteY20" fmla="*/ 42729 h 3845608"/>
              <a:gd name="connsiteX21" fmla="*/ 3076486 w 6417891"/>
              <a:gd name="connsiteY21" fmla="*/ 59821 h 3845608"/>
              <a:gd name="connsiteX22" fmla="*/ 3076486 w 6417891"/>
              <a:gd name="connsiteY22" fmla="*/ 264920 h 3845608"/>
              <a:gd name="connsiteX23" fmla="*/ 854579 w 6417891"/>
              <a:gd name="connsiteY23" fmla="*/ 264920 h 3845608"/>
              <a:gd name="connsiteX24" fmla="*/ 846033 w 6417891"/>
              <a:gd name="connsiteY24" fmla="*/ 0 h 3845608"/>
              <a:gd name="connsiteX25" fmla="*/ 282011 w 6417891"/>
              <a:gd name="connsiteY25" fmla="*/ 8546 h 3845608"/>
              <a:gd name="connsiteX26" fmla="*/ 264919 w 6417891"/>
              <a:gd name="connsiteY26" fmla="*/ 256374 h 3845608"/>
              <a:gd name="connsiteX27" fmla="*/ 111095 w 6417891"/>
              <a:gd name="connsiteY27" fmla="*/ 256374 h 3845608"/>
              <a:gd name="connsiteX28" fmla="*/ 111095 w 6417891"/>
              <a:gd name="connsiteY28" fmla="*/ 752030 h 3845608"/>
              <a:gd name="connsiteX29" fmla="*/ 689538 w 6417891"/>
              <a:gd name="connsiteY29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632388 w 6417891"/>
              <a:gd name="connsiteY3" fmla="*/ 2971266 h 3845608"/>
              <a:gd name="connsiteX4" fmla="*/ 602834 w 6417891"/>
              <a:gd name="connsiteY4" fmla="*/ 584230 h 3845608"/>
              <a:gd name="connsiteX5" fmla="*/ 291536 w 6417891"/>
              <a:gd name="connsiteY5" fmla="*/ 721363 h 3845608"/>
              <a:gd name="connsiteX6" fmla="*/ 273465 w 6417891"/>
              <a:gd name="connsiteY6" fmla="*/ 2837204 h 3845608"/>
              <a:gd name="connsiteX7" fmla="*/ 0 w 6417891"/>
              <a:gd name="connsiteY7" fmla="*/ 2845750 h 3845608"/>
              <a:gd name="connsiteX8" fmla="*/ 0 w 6417891"/>
              <a:gd name="connsiteY8" fmla="*/ 3580688 h 3845608"/>
              <a:gd name="connsiteX9" fmla="*/ 247828 w 6417891"/>
              <a:gd name="connsiteY9" fmla="*/ 3580688 h 3845608"/>
              <a:gd name="connsiteX10" fmla="*/ 239282 w 6417891"/>
              <a:gd name="connsiteY10" fmla="*/ 3760150 h 3845608"/>
              <a:gd name="connsiteX11" fmla="*/ 863125 w 6417891"/>
              <a:gd name="connsiteY11" fmla="*/ 3760150 h 3845608"/>
              <a:gd name="connsiteX12" fmla="*/ 863125 w 6417891"/>
              <a:gd name="connsiteY12" fmla="*/ 3640509 h 3845608"/>
              <a:gd name="connsiteX13" fmla="*/ 5785502 w 6417891"/>
              <a:gd name="connsiteY13" fmla="*/ 3657600 h 3845608"/>
              <a:gd name="connsiteX14" fmla="*/ 5811140 w 6417891"/>
              <a:gd name="connsiteY14" fmla="*/ 3845608 h 3845608"/>
              <a:gd name="connsiteX15" fmla="*/ 6417891 w 6417891"/>
              <a:gd name="connsiteY15" fmla="*/ 3837062 h 3845608"/>
              <a:gd name="connsiteX16" fmla="*/ 6409345 w 6417891"/>
              <a:gd name="connsiteY16" fmla="*/ 111095 h 3845608"/>
              <a:gd name="connsiteX17" fmla="*/ 5862415 w 6417891"/>
              <a:gd name="connsiteY17" fmla="*/ 111095 h 3845608"/>
              <a:gd name="connsiteX18" fmla="*/ 5862415 w 6417891"/>
              <a:gd name="connsiteY18" fmla="*/ 256374 h 3845608"/>
              <a:gd name="connsiteX19" fmla="*/ 3555050 w 6417891"/>
              <a:gd name="connsiteY19" fmla="*/ 256374 h 3845608"/>
              <a:gd name="connsiteX20" fmla="*/ 3563596 w 6417891"/>
              <a:gd name="connsiteY20" fmla="*/ 42729 h 3845608"/>
              <a:gd name="connsiteX21" fmla="*/ 3076486 w 6417891"/>
              <a:gd name="connsiteY21" fmla="*/ 59821 h 3845608"/>
              <a:gd name="connsiteX22" fmla="*/ 3076486 w 6417891"/>
              <a:gd name="connsiteY22" fmla="*/ 264920 h 3845608"/>
              <a:gd name="connsiteX23" fmla="*/ 854579 w 6417891"/>
              <a:gd name="connsiteY23" fmla="*/ 264920 h 3845608"/>
              <a:gd name="connsiteX24" fmla="*/ 846033 w 6417891"/>
              <a:gd name="connsiteY24" fmla="*/ 0 h 3845608"/>
              <a:gd name="connsiteX25" fmla="*/ 282011 w 6417891"/>
              <a:gd name="connsiteY25" fmla="*/ 8546 h 3845608"/>
              <a:gd name="connsiteX26" fmla="*/ 264919 w 6417891"/>
              <a:gd name="connsiteY26" fmla="*/ 256374 h 3845608"/>
              <a:gd name="connsiteX27" fmla="*/ 111095 w 6417891"/>
              <a:gd name="connsiteY27" fmla="*/ 256374 h 3845608"/>
              <a:gd name="connsiteX28" fmla="*/ 111095 w 6417891"/>
              <a:gd name="connsiteY28" fmla="*/ 752030 h 3845608"/>
              <a:gd name="connsiteX29" fmla="*/ 689538 w 6417891"/>
              <a:gd name="connsiteY29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632388 w 6417891"/>
              <a:gd name="connsiteY3" fmla="*/ 2971266 h 3845608"/>
              <a:gd name="connsiteX4" fmla="*/ 602834 w 6417891"/>
              <a:gd name="connsiteY4" fmla="*/ 584230 h 3845608"/>
              <a:gd name="connsiteX5" fmla="*/ 282011 w 6417891"/>
              <a:gd name="connsiteY5" fmla="*/ 683263 h 3845608"/>
              <a:gd name="connsiteX6" fmla="*/ 273465 w 6417891"/>
              <a:gd name="connsiteY6" fmla="*/ 2837204 h 3845608"/>
              <a:gd name="connsiteX7" fmla="*/ 0 w 6417891"/>
              <a:gd name="connsiteY7" fmla="*/ 2845750 h 3845608"/>
              <a:gd name="connsiteX8" fmla="*/ 0 w 6417891"/>
              <a:gd name="connsiteY8" fmla="*/ 3580688 h 3845608"/>
              <a:gd name="connsiteX9" fmla="*/ 247828 w 6417891"/>
              <a:gd name="connsiteY9" fmla="*/ 3580688 h 3845608"/>
              <a:gd name="connsiteX10" fmla="*/ 239282 w 6417891"/>
              <a:gd name="connsiteY10" fmla="*/ 3760150 h 3845608"/>
              <a:gd name="connsiteX11" fmla="*/ 863125 w 6417891"/>
              <a:gd name="connsiteY11" fmla="*/ 3760150 h 3845608"/>
              <a:gd name="connsiteX12" fmla="*/ 863125 w 6417891"/>
              <a:gd name="connsiteY12" fmla="*/ 3640509 h 3845608"/>
              <a:gd name="connsiteX13" fmla="*/ 5785502 w 6417891"/>
              <a:gd name="connsiteY13" fmla="*/ 3657600 h 3845608"/>
              <a:gd name="connsiteX14" fmla="*/ 5811140 w 6417891"/>
              <a:gd name="connsiteY14" fmla="*/ 3845608 h 3845608"/>
              <a:gd name="connsiteX15" fmla="*/ 6417891 w 6417891"/>
              <a:gd name="connsiteY15" fmla="*/ 3837062 h 3845608"/>
              <a:gd name="connsiteX16" fmla="*/ 6409345 w 6417891"/>
              <a:gd name="connsiteY16" fmla="*/ 111095 h 3845608"/>
              <a:gd name="connsiteX17" fmla="*/ 5862415 w 6417891"/>
              <a:gd name="connsiteY17" fmla="*/ 111095 h 3845608"/>
              <a:gd name="connsiteX18" fmla="*/ 5862415 w 6417891"/>
              <a:gd name="connsiteY18" fmla="*/ 256374 h 3845608"/>
              <a:gd name="connsiteX19" fmla="*/ 3555050 w 6417891"/>
              <a:gd name="connsiteY19" fmla="*/ 256374 h 3845608"/>
              <a:gd name="connsiteX20" fmla="*/ 3563596 w 6417891"/>
              <a:gd name="connsiteY20" fmla="*/ 42729 h 3845608"/>
              <a:gd name="connsiteX21" fmla="*/ 3076486 w 6417891"/>
              <a:gd name="connsiteY21" fmla="*/ 59821 h 3845608"/>
              <a:gd name="connsiteX22" fmla="*/ 3076486 w 6417891"/>
              <a:gd name="connsiteY22" fmla="*/ 264920 h 3845608"/>
              <a:gd name="connsiteX23" fmla="*/ 854579 w 6417891"/>
              <a:gd name="connsiteY23" fmla="*/ 264920 h 3845608"/>
              <a:gd name="connsiteX24" fmla="*/ 846033 w 6417891"/>
              <a:gd name="connsiteY24" fmla="*/ 0 h 3845608"/>
              <a:gd name="connsiteX25" fmla="*/ 282011 w 6417891"/>
              <a:gd name="connsiteY25" fmla="*/ 8546 h 3845608"/>
              <a:gd name="connsiteX26" fmla="*/ 264919 w 6417891"/>
              <a:gd name="connsiteY26" fmla="*/ 256374 h 3845608"/>
              <a:gd name="connsiteX27" fmla="*/ 111095 w 6417891"/>
              <a:gd name="connsiteY27" fmla="*/ 256374 h 3845608"/>
              <a:gd name="connsiteX28" fmla="*/ 111095 w 6417891"/>
              <a:gd name="connsiteY28" fmla="*/ 752030 h 3845608"/>
              <a:gd name="connsiteX29" fmla="*/ 689538 w 6417891"/>
              <a:gd name="connsiteY29" fmla="*/ 562509 h 3845608"/>
              <a:gd name="connsiteX0" fmla="*/ 689538 w 6417891"/>
              <a:gd name="connsiteY0" fmla="*/ 562509 h 3845608"/>
              <a:gd name="connsiteX1" fmla="*/ 6006002 w 6417891"/>
              <a:gd name="connsiteY1" fmla="*/ 571055 h 3845608"/>
              <a:gd name="connsiteX2" fmla="*/ 6005022 w 6417891"/>
              <a:gd name="connsiteY2" fmla="*/ 2971266 h 3845608"/>
              <a:gd name="connsiteX3" fmla="*/ 632388 w 6417891"/>
              <a:gd name="connsiteY3" fmla="*/ 2971266 h 3845608"/>
              <a:gd name="connsiteX4" fmla="*/ 602834 w 6417891"/>
              <a:gd name="connsiteY4" fmla="*/ 584230 h 3845608"/>
              <a:gd name="connsiteX5" fmla="*/ 282011 w 6417891"/>
              <a:gd name="connsiteY5" fmla="*/ 683263 h 3845608"/>
              <a:gd name="connsiteX6" fmla="*/ 273465 w 6417891"/>
              <a:gd name="connsiteY6" fmla="*/ 2837204 h 3845608"/>
              <a:gd name="connsiteX7" fmla="*/ 0 w 6417891"/>
              <a:gd name="connsiteY7" fmla="*/ 2845750 h 3845608"/>
              <a:gd name="connsiteX8" fmla="*/ 0 w 6417891"/>
              <a:gd name="connsiteY8" fmla="*/ 3580688 h 3845608"/>
              <a:gd name="connsiteX9" fmla="*/ 247828 w 6417891"/>
              <a:gd name="connsiteY9" fmla="*/ 3580688 h 3845608"/>
              <a:gd name="connsiteX10" fmla="*/ 239282 w 6417891"/>
              <a:gd name="connsiteY10" fmla="*/ 3760150 h 3845608"/>
              <a:gd name="connsiteX11" fmla="*/ 863125 w 6417891"/>
              <a:gd name="connsiteY11" fmla="*/ 3760150 h 3845608"/>
              <a:gd name="connsiteX12" fmla="*/ 863125 w 6417891"/>
              <a:gd name="connsiteY12" fmla="*/ 3640509 h 3845608"/>
              <a:gd name="connsiteX13" fmla="*/ 5785502 w 6417891"/>
              <a:gd name="connsiteY13" fmla="*/ 3657600 h 3845608"/>
              <a:gd name="connsiteX14" fmla="*/ 5811140 w 6417891"/>
              <a:gd name="connsiteY14" fmla="*/ 3845608 h 3845608"/>
              <a:gd name="connsiteX15" fmla="*/ 6417891 w 6417891"/>
              <a:gd name="connsiteY15" fmla="*/ 3837062 h 3845608"/>
              <a:gd name="connsiteX16" fmla="*/ 6409345 w 6417891"/>
              <a:gd name="connsiteY16" fmla="*/ 111095 h 3845608"/>
              <a:gd name="connsiteX17" fmla="*/ 5862415 w 6417891"/>
              <a:gd name="connsiteY17" fmla="*/ 111095 h 3845608"/>
              <a:gd name="connsiteX18" fmla="*/ 5862415 w 6417891"/>
              <a:gd name="connsiteY18" fmla="*/ 256374 h 3845608"/>
              <a:gd name="connsiteX19" fmla="*/ 3555050 w 6417891"/>
              <a:gd name="connsiteY19" fmla="*/ 256374 h 3845608"/>
              <a:gd name="connsiteX20" fmla="*/ 3563596 w 6417891"/>
              <a:gd name="connsiteY20" fmla="*/ 42729 h 3845608"/>
              <a:gd name="connsiteX21" fmla="*/ 3076486 w 6417891"/>
              <a:gd name="connsiteY21" fmla="*/ 59821 h 3845608"/>
              <a:gd name="connsiteX22" fmla="*/ 3076486 w 6417891"/>
              <a:gd name="connsiteY22" fmla="*/ 264920 h 3845608"/>
              <a:gd name="connsiteX23" fmla="*/ 854579 w 6417891"/>
              <a:gd name="connsiteY23" fmla="*/ 264920 h 3845608"/>
              <a:gd name="connsiteX24" fmla="*/ 846033 w 6417891"/>
              <a:gd name="connsiteY24" fmla="*/ 0 h 3845608"/>
              <a:gd name="connsiteX25" fmla="*/ 282011 w 6417891"/>
              <a:gd name="connsiteY25" fmla="*/ 8546 h 3845608"/>
              <a:gd name="connsiteX26" fmla="*/ 264919 w 6417891"/>
              <a:gd name="connsiteY26" fmla="*/ 256374 h 3845608"/>
              <a:gd name="connsiteX27" fmla="*/ 111095 w 6417891"/>
              <a:gd name="connsiteY27" fmla="*/ 256374 h 3845608"/>
              <a:gd name="connsiteX28" fmla="*/ 111095 w 6417891"/>
              <a:gd name="connsiteY28" fmla="*/ 752030 h 3845608"/>
              <a:gd name="connsiteX29" fmla="*/ 689538 w 6417891"/>
              <a:gd name="connsiteY29" fmla="*/ 562509 h 384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417891" h="3845608">
                <a:moveTo>
                  <a:pt x="689538" y="562509"/>
                </a:moveTo>
                <a:lnTo>
                  <a:pt x="6006002" y="571055"/>
                </a:lnTo>
                <a:cubicBezTo>
                  <a:pt x="6008850" y="1291750"/>
                  <a:pt x="6002174" y="2250571"/>
                  <a:pt x="6005022" y="2971266"/>
                </a:cubicBezTo>
                <a:lnTo>
                  <a:pt x="632388" y="2971266"/>
                </a:lnTo>
                <a:cubicBezTo>
                  <a:pt x="632062" y="2172412"/>
                  <a:pt x="603160" y="1383084"/>
                  <a:pt x="602834" y="584230"/>
                </a:cubicBezTo>
                <a:cubicBezTo>
                  <a:pt x="499068" y="639466"/>
                  <a:pt x="290527" y="666127"/>
                  <a:pt x="282011" y="683263"/>
                </a:cubicBezTo>
                <a:cubicBezTo>
                  <a:pt x="279162" y="1358381"/>
                  <a:pt x="276314" y="2162086"/>
                  <a:pt x="273465" y="2837204"/>
                </a:cubicBezTo>
                <a:lnTo>
                  <a:pt x="0" y="2845750"/>
                </a:lnTo>
                <a:lnTo>
                  <a:pt x="0" y="3580688"/>
                </a:lnTo>
                <a:lnTo>
                  <a:pt x="247828" y="3580688"/>
                </a:lnTo>
                <a:lnTo>
                  <a:pt x="239282" y="3760150"/>
                </a:lnTo>
                <a:lnTo>
                  <a:pt x="863125" y="3760150"/>
                </a:lnTo>
                <a:lnTo>
                  <a:pt x="863125" y="3640509"/>
                </a:lnTo>
                <a:lnTo>
                  <a:pt x="5785502" y="3657600"/>
                </a:lnTo>
                <a:lnTo>
                  <a:pt x="5811140" y="3845608"/>
                </a:lnTo>
                <a:lnTo>
                  <a:pt x="6417891" y="3837062"/>
                </a:lnTo>
                <a:cubicBezTo>
                  <a:pt x="6415042" y="2595073"/>
                  <a:pt x="6412194" y="1353084"/>
                  <a:pt x="6409345" y="111095"/>
                </a:cubicBezTo>
                <a:lnTo>
                  <a:pt x="5862415" y="111095"/>
                </a:lnTo>
                <a:lnTo>
                  <a:pt x="5862415" y="256374"/>
                </a:lnTo>
                <a:lnTo>
                  <a:pt x="3555050" y="256374"/>
                </a:lnTo>
                <a:lnTo>
                  <a:pt x="3563596" y="42729"/>
                </a:lnTo>
                <a:lnTo>
                  <a:pt x="3076486" y="59821"/>
                </a:lnTo>
                <a:lnTo>
                  <a:pt x="3076486" y="264920"/>
                </a:lnTo>
                <a:lnTo>
                  <a:pt x="854579" y="264920"/>
                </a:lnTo>
                <a:lnTo>
                  <a:pt x="846033" y="0"/>
                </a:lnTo>
                <a:lnTo>
                  <a:pt x="282011" y="8546"/>
                </a:lnTo>
                <a:lnTo>
                  <a:pt x="264919" y="256374"/>
                </a:lnTo>
                <a:lnTo>
                  <a:pt x="111095" y="256374"/>
                </a:lnTo>
                <a:lnTo>
                  <a:pt x="111095" y="752030"/>
                </a:lnTo>
                <a:lnTo>
                  <a:pt x="689538" y="562509"/>
                </a:lnTo>
                <a:close/>
              </a:path>
            </a:pathLst>
          </a:cu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2135" y="4314825"/>
            <a:ext cx="2759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CMAQ</a:t>
            </a:r>
            <a:r>
              <a:rPr lang="en-US" sz="2400" dirty="0" smtClean="0"/>
              <a:t> Federal Grant</a:t>
            </a:r>
            <a:endParaRPr lang="en-US" sz="2400" dirty="0"/>
          </a:p>
        </p:txBody>
      </p:sp>
      <p:sp>
        <p:nvSpPr>
          <p:cNvPr id="10" name="Freeform 9"/>
          <p:cNvSpPr/>
          <p:nvPr/>
        </p:nvSpPr>
        <p:spPr>
          <a:xfrm>
            <a:off x="2028825" y="4219575"/>
            <a:ext cx="5133975" cy="152400"/>
          </a:xfrm>
          <a:custGeom>
            <a:avLst/>
            <a:gdLst>
              <a:gd name="connsiteX0" fmla="*/ 76200 w 5133975"/>
              <a:gd name="connsiteY0" fmla="*/ 0 h 152400"/>
              <a:gd name="connsiteX1" fmla="*/ 4486275 w 5133975"/>
              <a:gd name="connsiteY1" fmla="*/ 0 h 152400"/>
              <a:gd name="connsiteX2" fmla="*/ 5086350 w 5133975"/>
              <a:gd name="connsiteY2" fmla="*/ 38100 h 152400"/>
              <a:gd name="connsiteX3" fmla="*/ 5133975 w 5133975"/>
              <a:gd name="connsiteY3" fmla="*/ 85725 h 152400"/>
              <a:gd name="connsiteX4" fmla="*/ 5114925 w 5133975"/>
              <a:gd name="connsiteY4" fmla="*/ 142875 h 152400"/>
              <a:gd name="connsiteX5" fmla="*/ 85725 w 5133975"/>
              <a:gd name="connsiteY5" fmla="*/ 152400 h 152400"/>
              <a:gd name="connsiteX6" fmla="*/ 0 w 5133975"/>
              <a:gd name="connsiteY6" fmla="*/ 95250 h 152400"/>
              <a:gd name="connsiteX7" fmla="*/ 0 w 5133975"/>
              <a:gd name="connsiteY7" fmla="*/ 95250 h 152400"/>
              <a:gd name="connsiteX8" fmla="*/ 76200 w 5133975"/>
              <a:gd name="connsiteY8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3975" h="152400">
                <a:moveTo>
                  <a:pt x="76200" y="0"/>
                </a:moveTo>
                <a:lnTo>
                  <a:pt x="4486275" y="0"/>
                </a:lnTo>
                <a:lnTo>
                  <a:pt x="5086350" y="38100"/>
                </a:lnTo>
                <a:lnTo>
                  <a:pt x="5133975" y="85725"/>
                </a:lnTo>
                <a:lnTo>
                  <a:pt x="5114925" y="142875"/>
                </a:lnTo>
                <a:lnTo>
                  <a:pt x="85725" y="152400"/>
                </a:lnTo>
                <a:lnTo>
                  <a:pt x="0" y="95250"/>
                </a:lnTo>
                <a:lnTo>
                  <a:pt x="0" y="95250"/>
                </a:lnTo>
                <a:lnTo>
                  <a:pt x="76200" y="0"/>
                </a:lnTo>
                <a:close/>
              </a:path>
            </a:pathLst>
          </a:custGeom>
          <a:pattFill prst="lgCheck">
            <a:fgClr>
              <a:schemeClr val="bg1">
                <a:lumMod val="50000"/>
              </a:schemeClr>
            </a:fgClr>
            <a:bgClr>
              <a:schemeClr val="accent6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133598" y="1962150"/>
            <a:ext cx="123825" cy="133350"/>
          </a:xfrm>
          <a:prstGeom prst="ellipse">
            <a:avLst/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29434" y="1962150"/>
            <a:ext cx="123825" cy="133350"/>
          </a:xfrm>
          <a:prstGeom prst="ellipse">
            <a:avLst/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52647" y="3705225"/>
            <a:ext cx="123825" cy="133350"/>
          </a:xfrm>
          <a:prstGeom prst="ellipse">
            <a:avLst/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915144" y="3705225"/>
            <a:ext cx="123825" cy="133350"/>
          </a:xfrm>
          <a:prstGeom prst="ellipse">
            <a:avLst/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84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211519-4097-CF49-AB72-E78AEAF7796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6377" y="522676"/>
            <a:ext cx="7085401" cy="3954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Signalization &amp; Street Improvement Phase</a:t>
            </a:r>
          </a:p>
          <a:p>
            <a:pPr marL="457200" indent="-457200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100" dirty="0" smtClean="0">
              <a:ea typeface="Calibri"/>
              <a:cs typeface="Times New Roman"/>
            </a:endParaRPr>
          </a:p>
          <a:p>
            <a:pPr marL="457200" indent="-457200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 err="1" smtClean="0">
                <a:ea typeface="Calibri"/>
                <a:cs typeface="Times New Roman"/>
              </a:rPr>
              <a:t>CMAQ</a:t>
            </a:r>
            <a:r>
              <a:rPr lang="en-US" sz="2800" dirty="0" smtClean="0">
                <a:ea typeface="Calibri"/>
                <a:cs typeface="Times New Roman"/>
              </a:rPr>
              <a:t> Work Categories:</a:t>
            </a:r>
            <a:endParaRPr lang="en-US" sz="2800" dirty="0">
              <a:ea typeface="Calibri"/>
              <a:cs typeface="Times New Roman"/>
            </a:endParaRPr>
          </a:p>
          <a:p>
            <a:pPr marL="914400" lvl="1" indent="-457200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dirty="0" smtClean="0">
                <a:ea typeface="Calibri"/>
                <a:cs typeface="Times New Roman"/>
              </a:rPr>
              <a:t>Traffic Lights and </a:t>
            </a:r>
            <a:r>
              <a:rPr lang="en-US" sz="2400" dirty="0">
                <a:ea typeface="Calibri"/>
                <a:cs typeface="Times New Roman"/>
              </a:rPr>
              <a:t>Pedestrian Signalization</a:t>
            </a:r>
          </a:p>
          <a:p>
            <a:pPr marL="914400" lvl="1" indent="-457200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ea typeface="Calibri"/>
                <a:cs typeface="Times New Roman"/>
              </a:rPr>
              <a:t>Pedestrian Curb Ramps</a:t>
            </a:r>
          </a:p>
          <a:p>
            <a:pPr marL="914400" lvl="1" indent="-457200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dirty="0" smtClean="0">
                <a:ea typeface="Calibri"/>
                <a:cs typeface="Times New Roman"/>
              </a:rPr>
              <a:t>Street asphalt </a:t>
            </a:r>
            <a:r>
              <a:rPr lang="en-US" sz="2400" dirty="0">
                <a:ea typeface="Calibri"/>
                <a:cs typeface="Times New Roman"/>
              </a:rPr>
              <a:t>milling and </a:t>
            </a:r>
            <a:r>
              <a:rPr lang="en-US" sz="2400" dirty="0" smtClean="0">
                <a:ea typeface="Calibri"/>
                <a:cs typeface="Times New Roman"/>
              </a:rPr>
              <a:t>overlay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n-US" sz="3200" dirty="0" smtClean="0">
                <a:ea typeface="Calibri"/>
                <a:cs typeface="Times New Roman"/>
              </a:rPr>
              <a:t> </a:t>
            </a:r>
            <a:endParaRPr lang="en-US" sz="1100" dirty="0" smtClean="0">
              <a:ea typeface="Calibri"/>
              <a:cs typeface="Times New Roman"/>
            </a:endParaRPr>
          </a:p>
          <a:p>
            <a:pPr marL="457200" indent="-457200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ea typeface="Calibri"/>
                <a:cs typeface="Times New Roman"/>
              </a:rPr>
              <a:t>Timeframe</a:t>
            </a:r>
            <a:r>
              <a:rPr lang="en-US" sz="2800" dirty="0">
                <a:ea typeface="Calibri"/>
                <a:cs typeface="Times New Roman"/>
              </a:rPr>
              <a:t>:</a:t>
            </a:r>
          </a:p>
          <a:p>
            <a:pPr marL="914400" lvl="1" indent="-457200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ea typeface="Calibri"/>
                <a:cs typeface="Times New Roman"/>
              </a:rPr>
              <a:t>Out to bid: Summer/Fall 2016</a:t>
            </a:r>
          </a:p>
          <a:p>
            <a:pPr marL="914400" lvl="1" indent="-457200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ea typeface="Calibri"/>
                <a:cs typeface="Times New Roman"/>
              </a:rPr>
              <a:t>Construction: Winter 2016/Spring </a:t>
            </a:r>
            <a:r>
              <a:rPr lang="en-US" sz="2400" dirty="0" smtClean="0">
                <a:ea typeface="Calibri"/>
                <a:cs typeface="Times New Roman"/>
              </a:rPr>
              <a:t>2017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32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211519-4097-CF49-AB72-E78AEAF7796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44529" y="891658"/>
            <a:ext cx="8440079" cy="4356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Kiener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 Plaza Diversity Inclusion</a:t>
            </a:r>
          </a:p>
          <a:p>
            <a:endParaRPr lang="en-US" sz="1600" dirty="0" smtClean="0"/>
          </a:p>
          <a:p>
            <a:pPr marL="457200" lvl="2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Firms are encouraged to team or form joint ventures</a:t>
            </a:r>
          </a:p>
          <a:p>
            <a:pPr marL="457200" lvl="2"/>
            <a:r>
              <a:rPr lang="en-US" dirty="0" smtClean="0"/>
              <a:t>Mayor’s Executive Order 28/47</a:t>
            </a:r>
          </a:p>
          <a:p>
            <a:pPr marL="1028700" lvl="4" indent="-342900">
              <a:buFont typeface="Courier New" panose="02070309020205020404" pitchFamily="49" charset="0"/>
              <a:buChar char="o"/>
            </a:pPr>
            <a:r>
              <a:rPr lang="en-US" dirty="0" smtClean="0"/>
              <a:t>25 percent minority business enterprise (MBE) participation goal for contracts</a:t>
            </a:r>
          </a:p>
          <a:p>
            <a:pPr marL="1028700" lvl="4" indent="-342900">
              <a:buFont typeface="Courier New" panose="02070309020205020404" pitchFamily="49" charset="0"/>
              <a:buChar char="o"/>
            </a:pPr>
            <a:r>
              <a:rPr lang="en-US" dirty="0" smtClean="0"/>
              <a:t>5 percent women’s business enterprise (</a:t>
            </a:r>
            <a:r>
              <a:rPr lang="en-US" dirty="0" err="1" smtClean="0"/>
              <a:t>WBE</a:t>
            </a:r>
            <a:r>
              <a:rPr lang="en-US" dirty="0" smtClean="0"/>
              <a:t>) participation goal for contracts</a:t>
            </a:r>
          </a:p>
          <a:p>
            <a:pPr marL="457200" lvl="2"/>
            <a:r>
              <a:rPr lang="en-US" dirty="0" smtClean="0"/>
              <a:t>Workforce</a:t>
            </a:r>
          </a:p>
          <a:p>
            <a:pPr marL="1028700" lvl="4" indent="-342900">
              <a:buFont typeface="Courier New" panose="02070309020205020404" pitchFamily="49" charset="0"/>
              <a:buChar char="o"/>
            </a:pPr>
            <a:r>
              <a:rPr lang="en-US" dirty="0" smtClean="0"/>
              <a:t>14.7 </a:t>
            </a:r>
            <a:r>
              <a:rPr lang="en-US" dirty="0"/>
              <a:t>percent minority </a:t>
            </a:r>
            <a:r>
              <a:rPr lang="en-US" dirty="0" smtClean="0"/>
              <a:t>workforce participation goal</a:t>
            </a:r>
            <a:endParaRPr lang="en-US" dirty="0"/>
          </a:p>
          <a:p>
            <a:pPr marL="1028700" lvl="4" indent="-342900">
              <a:buFont typeface="Courier New" panose="02070309020205020404" pitchFamily="49" charset="0"/>
              <a:buChar char="o"/>
            </a:pPr>
            <a:r>
              <a:rPr lang="en-US" dirty="0" smtClean="0"/>
              <a:t>6.9  </a:t>
            </a:r>
            <a:r>
              <a:rPr lang="en-US" dirty="0"/>
              <a:t>percent </a:t>
            </a:r>
            <a:r>
              <a:rPr lang="en-US" dirty="0" smtClean="0"/>
              <a:t>female participation goal</a:t>
            </a:r>
          </a:p>
        </p:txBody>
      </p:sp>
    </p:spTree>
    <p:extLst>
      <p:ext uri="{BB962C8B-B14F-4D97-AF65-F5344CB8AC3E}">
        <p14:creationId xmlns:p14="http://schemas.microsoft.com/office/powerpoint/2010/main" val="29345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211519-4097-CF49-AB72-E78AEAF7796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44529" y="891658"/>
            <a:ext cx="8440079" cy="4356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Anticipated Construction Schedule</a:t>
            </a:r>
          </a:p>
          <a:p>
            <a:endParaRPr lang="en-US" sz="1600" dirty="0" smtClean="0"/>
          </a:p>
          <a:p>
            <a:pPr marL="457200" lvl="2"/>
            <a:r>
              <a:rPr lang="en-US" dirty="0" smtClean="0"/>
              <a:t>Bids Due, December 10 at 2:00 PM</a:t>
            </a:r>
          </a:p>
          <a:p>
            <a:pPr marL="1028700" lvl="4" indent="-342900">
              <a:buFont typeface="Courier New" panose="02070309020205020404" pitchFamily="49" charset="0"/>
              <a:buChar char="o"/>
            </a:pPr>
            <a:r>
              <a:rPr lang="en-US" dirty="0" smtClean="0"/>
              <a:t>Great Rivers Greenway Office 6178 Delmar Blvd.</a:t>
            </a:r>
          </a:p>
          <a:p>
            <a:pPr marL="1028700" lvl="4" indent="-342900">
              <a:buFont typeface="Courier New" panose="02070309020205020404" pitchFamily="49" charset="0"/>
              <a:buChar char="o"/>
            </a:pPr>
            <a:r>
              <a:rPr lang="en-US" dirty="0" smtClean="0"/>
              <a:t>Publically opened and read aloud</a:t>
            </a:r>
          </a:p>
          <a:p>
            <a:pPr marL="457200" lvl="2"/>
            <a:r>
              <a:rPr lang="en-US" dirty="0" smtClean="0"/>
              <a:t>Contract Awards</a:t>
            </a:r>
          </a:p>
          <a:p>
            <a:pPr marL="1028700" lvl="4" indent="-342900">
              <a:buFont typeface="Courier New" panose="02070309020205020404" pitchFamily="49" charset="0"/>
              <a:buChar char="o"/>
            </a:pPr>
            <a:r>
              <a:rPr lang="en-US" dirty="0" smtClean="0"/>
              <a:t>January 5, 2016</a:t>
            </a:r>
            <a:endParaRPr lang="en-US" dirty="0"/>
          </a:p>
          <a:p>
            <a:pPr marL="457200" lvl="2"/>
            <a:r>
              <a:rPr lang="en-US" dirty="0" smtClean="0"/>
              <a:t>14 month construction duration</a:t>
            </a:r>
          </a:p>
        </p:txBody>
      </p:sp>
    </p:spTree>
    <p:extLst>
      <p:ext uri="{BB962C8B-B14F-4D97-AF65-F5344CB8AC3E}">
        <p14:creationId xmlns:p14="http://schemas.microsoft.com/office/powerpoint/2010/main" val="35862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211519-4097-CF49-AB72-E78AEAF7796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 Placeholder 13"/>
          <p:cNvSpPr txBox="1">
            <a:spLocks/>
          </p:cNvSpPr>
          <p:nvPr/>
        </p:nvSpPr>
        <p:spPr>
          <a:xfrm>
            <a:off x="459353" y="891659"/>
            <a:ext cx="8227446" cy="4289942"/>
          </a:xfrm>
          <a:prstGeom prst="rect">
            <a:avLst/>
          </a:prstGeom>
        </p:spPr>
        <p:txBody>
          <a:bodyPr vert="horz" lIns="0" rIns="0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General Contract Information</a:t>
            </a:r>
          </a:p>
          <a:p>
            <a:endParaRPr lang="en-US" sz="1800" dirty="0" smtClean="0">
              <a:solidFill>
                <a:schemeClr val="accent3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Lump </a:t>
            </a:r>
            <a:r>
              <a:rPr lang="en-US" sz="2400" dirty="0">
                <a:solidFill>
                  <a:prstClr val="black"/>
                </a:solidFill>
              </a:rPr>
              <a:t>Sum, Total Base </a:t>
            </a:r>
            <a:r>
              <a:rPr lang="en-US" sz="2400" dirty="0" smtClean="0">
                <a:solidFill>
                  <a:prstClr val="black"/>
                </a:solidFill>
              </a:rPr>
              <a:t>Bid in each Work Category</a:t>
            </a:r>
            <a:endParaRPr lang="en-US" sz="2400" dirty="0">
              <a:solidFill>
                <a:prstClr val="black"/>
              </a:solidFill>
            </a:endParaRP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Firm Fixed-Price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Labor</a:t>
            </a:r>
          </a:p>
          <a:p>
            <a:pPr lvl="2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</a:rPr>
              <a:t>Mayor’s Executive Order 28/47</a:t>
            </a:r>
          </a:p>
          <a:p>
            <a:pPr lvl="2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</a:rPr>
              <a:t>Contract goals of 25% MBE and 5% </a:t>
            </a:r>
            <a:r>
              <a:rPr lang="en-US" sz="2000" dirty="0" err="1" smtClean="0">
                <a:solidFill>
                  <a:prstClr val="black"/>
                </a:solidFill>
              </a:rPr>
              <a:t>WBE</a:t>
            </a:r>
            <a:endParaRPr lang="en-US" sz="2000" dirty="0" smtClean="0">
              <a:solidFill>
                <a:prstClr val="black"/>
              </a:solidFill>
            </a:endParaRPr>
          </a:p>
          <a:p>
            <a:pPr lvl="2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</a:rPr>
              <a:t>Workforce goals of 14.7% minority and 6.9% female</a:t>
            </a:r>
          </a:p>
          <a:p>
            <a:pPr lvl="2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</a:rPr>
              <a:t>Equal Employment Opportunity Requirement</a:t>
            </a:r>
            <a:endParaRPr lang="en-US" sz="2000" dirty="0">
              <a:solidFill>
                <a:prstClr val="black"/>
              </a:solidFill>
            </a:endParaRPr>
          </a:p>
          <a:p>
            <a:pPr lvl="2">
              <a:buClr>
                <a:srgbClr val="DFC886"/>
              </a:buClr>
            </a:pPr>
            <a:endParaRPr lang="en-US" dirty="0" smtClean="0">
              <a:solidFill>
                <a:prstClr val="black"/>
              </a:solidFill>
            </a:endParaRPr>
          </a:p>
          <a:p>
            <a:pPr lvl="2">
              <a:buClr>
                <a:srgbClr val="DFC886"/>
              </a:buClr>
            </a:pPr>
            <a:endParaRPr lang="en-US" dirty="0" smtClean="0">
              <a:solidFill>
                <a:prstClr val="black"/>
              </a:solidFill>
            </a:endParaRPr>
          </a:p>
          <a:p>
            <a:pPr lvl="4">
              <a:buClr>
                <a:srgbClr val="DFC886"/>
              </a:buClr>
            </a:pP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8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211519-4097-CF49-AB72-E78AEAF7796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 Placeholder 13"/>
          <p:cNvSpPr txBox="1">
            <a:spLocks/>
          </p:cNvSpPr>
          <p:nvPr/>
        </p:nvSpPr>
        <p:spPr>
          <a:xfrm>
            <a:off x="459353" y="891659"/>
            <a:ext cx="7970272" cy="4289942"/>
          </a:xfrm>
          <a:prstGeom prst="rect">
            <a:avLst/>
          </a:prstGeom>
        </p:spPr>
        <p:txBody>
          <a:bodyPr vert="horz" lIns="0" rIns="0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General Contract Information</a:t>
            </a:r>
          </a:p>
          <a:p>
            <a:endParaRPr lang="en-US" sz="1800" dirty="0" smtClean="0">
              <a:solidFill>
                <a:schemeClr val="accent3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Contract Documents at Cross Rhodes Reprographics</a:t>
            </a:r>
          </a:p>
          <a:p>
            <a:pPr lvl="2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000" dirty="0" err="1" smtClean="0">
                <a:solidFill>
                  <a:prstClr val="black"/>
                </a:solidFill>
              </a:rPr>
              <a:t>Planholder</a:t>
            </a:r>
            <a:r>
              <a:rPr lang="en-US" sz="2000" dirty="0">
                <a:solidFill>
                  <a:prstClr val="black"/>
                </a:solidFill>
              </a:rPr>
              <a:t> list at </a:t>
            </a:r>
            <a:r>
              <a:rPr lang="en-US" sz="2000" u="sng" dirty="0">
                <a:solidFill>
                  <a:schemeClr val="accent3"/>
                </a:solidFill>
              </a:rPr>
              <a:t>http://www.x-rhodesplanroom.com/public.php</a:t>
            </a:r>
            <a:endParaRPr lang="en-US" sz="2000" u="sng" dirty="0" smtClean="0">
              <a:solidFill>
                <a:schemeClr val="accent3"/>
              </a:solidFill>
            </a:endParaRP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Bid Bond of 5% of total base bid</a:t>
            </a:r>
          </a:p>
          <a:p>
            <a:pPr marL="285750"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Show MBE/</a:t>
            </a:r>
            <a:r>
              <a:rPr lang="en-US" sz="2400" dirty="0" err="1" smtClean="0">
                <a:solidFill>
                  <a:prstClr val="black"/>
                </a:solidFill>
              </a:rPr>
              <a:t>WBE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subcontractor/supplier participation on </a:t>
            </a:r>
            <a:r>
              <a:rPr lang="en-US" sz="2400" dirty="0" smtClean="0">
                <a:solidFill>
                  <a:prstClr val="black"/>
                </a:solidFill>
              </a:rPr>
              <a:t>     GRG Form 2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smtClean="0">
                <a:solidFill>
                  <a:prstClr val="black"/>
                </a:solidFill>
              </a:rPr>
              <a:t>to </a:t>
            </a:r>
            <a:r>
              <a:rPr lang="en-US" sz="2400" dirty="0">
                <a:solidFill>
                  <a:prstClr val="black"/>
                </a:solidFill>
              </a:rPr>
              <a:t>be submitted with </a:t>
            </a:r>
            <a:r>
              <a:rPr lang="en-US" sz="2400" dirty="0" smtClean="0">
                <a:solidFill>
                  <a:prstClr val="black"/>
                </a:solidFill>
              </a:rPr>
              <a:t>bid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Performance &amp; Payment Bond of 100% of awarded contract</a:t>
            </a:r>
            <a:endParaRPr lang="en-US" sz="2400" dirty="0">
              <a:solidFill>
                <a:prstClr val="black"/>
              </a:solidFill>
            </a:endParaRP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Time of Performance 425 calendar days (14 months)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Liquidated Damages of $400 per calendar day</a:t>
            </a:r>
          </a:p>
          <a:p>
            <a:pPr lvl="2">
              <a:buClr>
                <a:srgbClr val="DFC886"/>
              </a:buClr>
            </a:pPr>
            <a:endParaRPr lang="en-US" dirty="0" smtClean="0">
              <a:solidFill>
                <a:prstClr val="black"/>
              </a:solidFill>
            </a:endParaRPr>
          </a:p>
          <a:p>
            <a:pPr lvl="4">
              <a:buClr>
                <a:srgbClr val="DFC886"/>
              </a:buClr>
            </a:pP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3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211519-4097-CF49-AB72-E78AEAF7796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ext Placeholder 13"/>
          <p:cNvSpPr txBox="1">
            <a:spLocks/>
          </p:cNvSpPr>
          <p:nvPr/>
        </p:nvSpPr>
        <p:spPr>
          <a:xfrm>
            <a:off x="513783" y="891658"/>
            <a:ext cx="8227446" cy="5390479"/>
          </a:xfrm>
          <a:prstGeom prst="rect">
            <a:avLst/>
          </a:prstGeom>
        </p:spPr>
        <p:txBody>
          <a:bodyPr vert="horz" lIns="0" rIns="0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Agenda</a:t>
            </a:r>
          </a:p>
          <a:p>
            <a:endParaRPr lang="en-US" sz="2000" dirty="0" smtClean="0"/>
          </a:p>
          <a:p>
            <a:pPr lvl="1"/>
            <a:r>
              <a:rPr lang="en-US" dirty="0"/>
              <a:t>Meeting Logistics</a:t>
            </a:r>
          </a:p>
          <a:p>
            <a:pPr lvl="1"/>
            <a:r>
              <a:rPr lang="en-US" dirty="0" smtClean="0"/>
              <a:t>Project Background</a:t>
            </a:r>
            <a:endParaRPr lang="en-US" dirty="0"/>
          </a:p>
          <a:p>
            <a:pPr lvl="1"/>
            <a:r>
              <a:rPr lang="en-US" dirty="0"/>
              <a:t>Project Description</a:t>
            </a:r>
          </a:p>
          <a:p>
            <a:pPr lvl="1"/>
            <a:r>
              <a:rPr lang="en-US" dirty="0" smtClean="0"/>
              <a:t>Contracting Information</a:t>
            </a:r>
          </a:p>
          <a:p>
            <a:pPr lvl="1"/>
            <a:r>
              <a:rPr lang="en-US" dirty="0"/>
              <a:t>Q&amp;A</a:t>
            </a:r>
          </a:p>
          <a:p>
            <a:pPr lvl="1"/>
            <a:r>
              <a:rPr lang="en-US" dirty="0" smtClean="0"/>
              <a:t>Site Tour</a:t>
            </a:r>
          </a:p>
          <a:p>
            <a:pPr lvl="1"/>
            <a:endParaRPr lang="en-US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75422"/>
            <a:ext cx="4277362" cy="426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61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211519-4097-CF49-AB72-E78AEAF7796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ext Placeholder 13"/>
          <p:cNvSpPr txBox="1">
            <a:spLocks/>
          </p:cNvSpPr>
          <p:nvPr/>
        </p:nvSpPr>
        <p:spPr>
          <a:xfrm>
            <a:off x="459353" y="891659"/>
            <a:ext cx="7970272" cy="4289942"/>
          </a:xfrm>
          <a:prstGeom prst="rect">
            <a:avLst/>
          </a:prstGeom>
        </p:spPr>
        <p:txBody>
          <a:bodyPr vert="horz" lIns="0" rIns="0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Bids Due</a:t>
            </a:r>
          </a:p>
          <a:p>
            <a:endParaRPr lang="en-US" sz="1800" dirty="0" smtClean="0">
              <a:solidFill>
                <a:schemeClr val="accent3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prstClr val="black"/>
                </a:solidFill>
              </a:rPr>
              <a:t>Thursday, December 10 at 2:00 PM CST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prstClr val="black"/>
                </a:solidFill>
              </a:rPr>
              <a:t>Great Rivers Greenway Office</a:t>
            </a:r>
          </a:p>
          <a:p>
            <a:pPr lvl="2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prstClr val="black"/>
                </a:solidFill>
              </a:rPr>
              <a:t>6178 Delmar Blvd.</a:t>
            </a:r>
          </a:p>
          <a:p>
            <a:pPr lvl="2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Firms are encouraged to team or form joint ventures</a:t>
            </a: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Clr>
                <a:srgbClr val="DFC886"/>
              </a:buClr>
            </a:pPr>
            <a:endParaRPr lang="en-US" dirty="0" smtClean="0">
              <a:solidFill>
                <a:prstClr val="black"/>
              </a:solidFill>
            </a:endParaRPr>
          </a:p>
          <a:p>
            <a:pPr lvl="4">
              <a:buClr>
                <a:srgbClr val="DFC886"/>
              </a:buClr>
            </a:pP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6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211519-4097-CF49-AB72-E78AEAF7796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ext Placeholder 13"/>
          <p:cNvSpPr txBox="1">
            <a:spLocks/>
          </p:cNvSpPr>
          <p:nvPr/>
        </p:nvSpPr>
        <p:spPr>
          <a:xfrm>
            <a:off x="459353" y="891658"/>
            <a:ext cx="8227446" cy="5390479"/>
          </a:xfrm>
          <a:prstGeom prst="rect">
            <a:avLst/>
          </a:prstGeom>
        </p:spPr>
        <p:txBody>
          <a:bodyPr vert="horz" lIns="0" rIns="0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Questions During Proposal Period</a:t>
            </a:r>
          </a:p>
          <a:p>
            <a:pPr algn="ctr"/>
            <a:endParaRPr lang="en-US" dirty="0" smtClean="0">
              <a:solidFill>
                <a:prstClr val="black"/>
              </a:solidFill>
            </a:endParaRP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Submit via email to:   </a:t>
            </a:r>
            <a:r>
              <a:rPr lang="en-US" sz="3200" dirty="0" smtClean="0">
                <a:solidFill>
                  <a:prstClr val="black"/>
                </a:solidFill>
              </a:rPr>
              <a:t>lboring@grgstl.org</a:t>
            </a:r>
          </a:p>
          <a:p>
            <a:pPr lvl="2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/>
              </a:solidFill>
            </a:endParaRP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Deadline for questions is December 3</a:t>
            </a:r>
          </a:p>
        </p:txBody>
      </p:sp>
    </p:spTree>
    <p:extLst>
      <p:ext uri="{BB962C8B-B14F-4D97-AF65-F5344CB8AC3E}">
        <p14:creationId xmlns:p14="http://schemas.microsoft.com/office/powerpoint/2010/main" val="42839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211519-4097-CF49-AB72-E78AEAF7796F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endParaRPr lang="en-US" sz="7200" dirty="0" smtClean="0"/>
          </a:p>
          <a:p>
            <a:pPr marL="0" indent="0" algn="ctr">
              <a:buNone/>
            </a:pPr>
            <a:r>
              <a:rPr lang="en-US" sz="7200" i="1" dirty="0" smtClean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9413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211519-4097-CF49-AB72-E78AEAF7796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endParaRPr lang="en-US" sz="7200" dirty="0" smtClean="0"/>
          </a:p>
          <a:p>
            <a:pPr marL="0" indent="0" algn="ctr">
              <a:buNone/>
            </a:pPr>
            <a:r>
              <a:rPr lang="en-US" sz="7200" i="1" dirty="0" smtClean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Site Tour</a:t>
            </a:r>
          </a:p>
        </p:txBody>
      </p:sp>
    </p:spTree>
    <p:extLst>
      <p:ext uri="{BB962C8B-B14F-4D97-AF65-F5344CB8AC3E}">
        <p14:creationId xmlns:p14="http://schemas.microsoft.com/office/powerpoint/2010/main" val="172960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211519-4097-CF49-AB72-E78AEAF7796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ext Placeholder 13"/>
          <p:cNvSpPr txBox="1">
            <a:spLocks/>
          </p:cNvSpPr>
          <p:nvPr/>
        </p:nvSpPr>
        <p:spPr>
          <a:xfrm>
            <a:off x="513783" y="891658"/>
            <a:ext cx="8227446" cy="5390479"/>
          </a:xfrm>
          <a:prstGeom prst="rect">
            <a:avLst/>
          </a:prstGeom>
        </p:spPr>
        <p:txBody>
          <a:bodyPr vert="horz" lIns="0" rIns="0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Project Representatives</a:t>
            </a:r>
          </a:p>
          <a:p>
            <a:endParaRPr lang="en-US" dirty="0" smtClean="0"/>
          </a:p>
          <a:p>
            <a:pPr marL="457200" indent="-457200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Greg Hayes, City of St. Louis</a:t>
            </a:r>
          </a:p>
          <a:p>
            <a:pPr marL="457200" indent="-457200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Maggie Hales, </a:t>
            </a:r>
            <a:r>
              <a:rPr lang="en-US" dirty="0" err="1" smtClean="0"/>
              <a:t>CityArchRiver</a:t>
            </a:r>
            <a:r>
              <a:rPr lang="en-US" dirty="0" smtClean="0"/>
              <a:t> Foundation</a:t>
            </a:r>
          </a:p>
          <a:p>
            <a:pPr marL="457200" indent="-457200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Susan Trautman, Great Rivers Greenway</a:t>
            </a:r>
          </a:p>
        </p:txBody>
      </p:sp>
    </p:spTree>
    <p:extLst>
      <p:ext uri="{BB962C8B-B14F-4D97-AF65-F5344CB8AC3E}">
        <p14:creationId xmlns:p14="http://schemas.microsoft.com/office/powerpoint/2010/main" val="36700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211519-4097-CF49-AB72-E78AEAF7796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10860" y="669185"/>
            <a:ext cx="3724712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Public-Private Partnership</a:t>
            </a:r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59" y="2347929"/>
            <a:ext cx="2064281" cy="21621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290" y="5159829"/>
            <a:ext cx="8836090" cy="129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40" y="2653688"/>
            <a:ext cx="3396343" cy="15506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06" y="2522301"/>
            <a:ext cx="2975833" cy="181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211519-4097-CF49-AB72-E78AEAF7796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 Placeholder 13"/>
          <p:cNvSpPr txBox="1">
            <a:spLocks/>
          </p:cNvSpPr>
          <p:nvPr/>
        </p:nvSpPr>
        <p:spPr>
          <a:xfrm>
            <a:off x="513783" y="891658"/>
            <a:ext cx="8227446" cy="5390479"/>
          </a:xfrm>
          <a:prstGeom prst="rect">
            <a:avLst/>
          </a:prstGeom>
        </p:spPr>
        <p:txBody>
          <a:bodyPr vert="horz" lIns="0" rIns="0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Project Background</a:t>
            </a:r>
          </a:p>
          <a:p>
            <a:endParaRPr lang="en-US" sz="200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Maggie Hales, President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531" y="1642797"/>
            <a:ext cx="4545601" cy="276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7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129" y="-280554"/>
            <a:ext cx="9238129" cy="71385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950" y="1543050"/>
            <a:ext cx="8458200" cy="3657600"/>
          </a:xfrm>
          <a:prstGeom prst="rect">
            <a:avLst/>
          </a:prstGeom>
          <a:solidFill>
            <a:schemeClr val="lt1">
              <a:alpha val="39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Partnership: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err="1"/>
              <a:t>CityArchRiver</a:t>
            </a:r>
            <a:r>
              <a:rPr lang="en-US" b="1" dirty="0"/>
              <a:t> Foundation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/>
              <a:t>Great Rivers Greenway District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/>
              <a:t>City of St. Louis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National </a:t>
            </a:r>
            <a:r>
              <a:rPr lang="en-US" dirty="0"/>
              <a:t>Park Service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err="1" smtClean="0"/>
              <a:t>MoDOT</a:t>
            </a:r>
            <a:endParaRPr lang="en-US" dirty="0"/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err="1" smtClean="0"/>
              <a:t>BiState</a:t>
            </a:r>
            <a:r>
              <a:rPr lang="en-US" dirty="0" smtClean="0"/>
              <a:t> </a:t>
            </a:r>
            <a:r>
              <a:rPr lang="en-US" dirty="0"/>
              <a:t>Development Agency</a:t>
            </a:r>
          </a:p>
          <a:p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77933C"/>
                </a:solidFill>
                <a:latin typeface="Gill Sans MT"/>
                <a:cs typeface="Gill Sans MT"/>
              </a:rPr>
              <a:t>CityArchRiver </a:t>
            </a:r>
            <a:endParaRPr lang="en-US" dirty="0">
              <a:solidFill>
                <a:srgbClr val="77933C"/>
              </a:solidFill>
              <a:latin typeface="Gill Sans MT"/>
              <a:cs typeface="Gill Sans M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6" y="-1"/>
            <a:ext cx="9190504" cy="71017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600200"/>
            <a:ext cx="8458200" cy="4800600"/>
          </a:xfrm>
          <a:prstGeom prst="rect">
            <a:avLst/>
          </a:prstGeom>
          <a:solidFill>
            <a:schemeClr val="lt1">
              <a:alpha val="39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Goals: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Revitalize the Arch Grounds 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Reconnect the City to the Arch and the River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Improve Visitor Experience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Safe Access from the City to the Arch and the River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Economic Revitalization of the Park, the District and the City</a:t>
            </a:r>
            <a:endParaRPr lang="en-US" b="1" i="1" dirty="0" smtClean="0"/>
          </a:p>
          <a:p>
            <a:pPr lvl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Boost Jobs and Economic Development in the St. Louis Region</a:t>
            </a: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77933C"/>
                </a:solidFill>
                <a:latin typeface="Gill Sans MT"/>
                <a:cs typeface="Gill Sans MT"/>
              </a:rPr>
              <a:t>CityArchRiver</a:t>
            </a:r>
            <a:endParaRPr lang="en-US" dirty="0">
              <a:solidFill>
                <a:srgbClr val="77933C"/>
              </a:solidFill>
              <a:latin typeface="Gill Sans MT"/>
              <a:cs typeface="Gill Sans M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98796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 flipH="1">
            <a:off x="4819650" y="1133475"/>
            <a:ext cx="1581150" cy="37147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38DE-F0C2-4602-9AE7-50AD3009E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2523</TotalTime>
  <Words>727</Words>
  <Application>Microsoft Office PowerPoint</Application>
  <PresentationFormat>On-screen Show (4:3)</PresentationFormat>
  <Paragraphs>274</Paragraphs>
  <Slides>33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CityArchRiver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CityArchRiver Foundation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 Rivers Greenway District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Park Service Denver Service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Padgett</dc:creator>
  <cp:lastModifiedBy>lboring</cp:lastModifiedBy>
  <cp:revision>162</cp:revision>
  <cp:lastPrinted>2014-06-06T14:16:03Z</cp:lastPrinted>
  <dcterms:created xsi:type="dcterms:W3CDTF">2013-04-11T17:21:32Z</dcterms:created>
  <dcterms:modified xsi:type="dcterms:W3CDTF">2015-11-16T22:48:02Z</dcterms:modified>
</cp:coreProperties>
</file>