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5448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940"/>
    <a:srgbClr val="00FF00"/>
    <a:srgbClr val="262626"/>
    <a:srgbClr val="A5D6F4"/>
    <a:srgbClr val="2876B9"/>
    <a:srgbClr val="4055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83" autoAdjust="0"/>
  </p:normalViewPr>
  <p:slideViewPr>
    <p:cSldViewPr snapToGrid="0">
      <p:cViewPr varScale="1">
        <p:scale>
          <a:sx n="76" d="100"/>
          <a:sy n="7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1646133"/>
            <a:ext cx="1321308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5282989"/>
            <a:ext cx="116586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0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7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8" y="535517"/>
            <a:ext cx="335184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6" y="535517"/>
            <a:ext cx="9861233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6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0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10" y="2507618"/>
            <a:ext cx="1340739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10" y="6731215"/>
            <a:ext cx="1340739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>
                    <a:tint val="82000"/>
                  </a:schemeClr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82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0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535519"/>
            <a:ext cx="1340739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2465706"/>
            <a:ext cx="6576178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3674110"/>
            <a:ext cx="6576178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6" y="2465706"/>
            <a:ext cx="660856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6" y="3674110"/>
            <a:ext cx="6608565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42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1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0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1448226"/>
            <a:ext cx="7869555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7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1448226"/>
            <a:ext cx="7869555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4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535519"/>
            <a:ext cx="1340739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2677584"/>
            <a:ext cx="1340739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C24232-73F0-48EA-BF82-747DA70FEEC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9322649"/>
            <a:ext cx="524637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8E474C-BD2C-47EA-AF68-59F0AC44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3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s://greatriversgreenway.org/greenways/maline-greenway-bella-fontaine-county-park/" TargetMode="External"/><Relationship Id="rId18" Type="http://schemas.openxmlformats.org/officeDocument/2006/relationships/hyperlink" Target="https://greatriversgreenway.org/greenways/centennial-greenway-shaw-park-to-olive/" TargetMode="External"/><Relationship Id="rId26" Type="http://schemas.openxmlformats.org/officeDocument/2006/relationships/hyperlink" Target="https://greatriversgreenway.org/greenways/river-des-peres-greenway-francis-r-slay-park-to-shrewsbury-metrolink-carondelet-and-lemay-parks-and-gravois-greenway/" TargetMode="External"/><Relationship Id="rId3" Type="http://schemas.openxmlformats.org/officeDocument/2006/relationships/hyperlink" Target="https://greatriversgreenway.org/greenways/missouri-greenway-monarch-chesterfield-levee/" TargetMode="External"/><Relationship Id="rId21" Type="http://schemas.openxmlformats.org/officeDocument/2006/relationships/hyperlink" Target="https://greatriversgreenway.org/greenways/busch-greenway-katy-trail-to-missouri-research-park-to-august-a-busch-conservation-area/" TargetMode="External"/><Relationship Id="rId34" Type="http://schemas.openxmlformats.org/officeDocument/2006/relationships/image" Target="../media/image4.png"/><Relationship Id="rId7" Type="http://schemas.openxmlformats.org/officeDocument/2006/relationships/hyperlink" Target="https://greatriversgreenway.org/greenways/mississippi-greenway-chouteau-riverfront-to-old-chain-of-rocks-bridge-riverfront-trail/" TargetMode="External"/><Relationship Id="rId12" Type="http://schemas.openxmlformats.org/officeDocument/2006/relationships/hyperlink" Target="https://greatriversgreenway.org/greenways/meramec-greenway-george-winter-park-to-unger-park-and-emmenegger-park/" TargetMode="External"/><Relationship Id="rId17" Type="http://schemas.openxmlformats.org/officeDocument/2006/relationships/hyperlink" Target="https://greatriversgreenway.org/greenways/dardenne-greenway-legacy-park-to-dardenne-park/" TargetMode="External"/><Relationship Id="rId25" Type="http://schemas.openxmlformats.org/officeDocument/2006/relationships/hyperlink" Target="https://greatriversgreenway.org/greenways/missouri-greenway-truman-park/" TargetMode="External"/><Relationship Id="rId33" Type="http://schemas.openxmlformats.org/officeDocument/2006/relationships/hyperlink" Target="https://greatriversgreenway.org/greenway-search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greatriversgreenway.org/greenways/deer-creek-greenway-deer-creek-park-to-lorraine-davis-park/" TargetMode="External"/><Relationship Id="rId20" Type="http://schemas.openxmlformats.org/officeDocument/2006/relationships/hyperlink" Target="https://greatriversgreenway.org/greenways/centennial-greenway-forest-park-to-washington-university-to-vernon/" TargetMode="External"/><Relationship Id="rId29" Type="http://schemas.openxmlformats.org/officeDocument/2006/relationships/hyperlink" Target="https://greatriversgreenway.org/greenways/sunset-greenway-old-town-florissant-to-sunset-park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reatriversgreenway.org/greenways/mississippi-greenway-cliff-cave-park/" TargetMode="External"/><Relationship Id="rId11" Type="http://schemas.openxmlformats.org/officeDocument/2006/relationships/hyperlink" Target="https://greatriversgreenway.org/greenways/meramec-greenway-glencoe-to-sherman-beach-park/" TargetMode="External"/><Relationship Id="rId24" Type="http://schemas.openxmlformats.org/officeDocument/2006/relationships/hyperlink" Target="https://greatriversgreenway.org/greenways/boschert-greenway/" TargetMode="External"/><Relationship Id="rId32" Type="http://schemas.openxmlformats.org/officeDocument/2006/relationships/image" Target="../media/image3.svg"/><Relationship Id="rId5" Type="http://schemas.openxmlformats.org/officeDocument/2006/relationships/hyperlink" Target="https://greatriversgreenway.org/greenways/mississippi-greenway-jefferson-barracks-park-to-river-city-casino/" TargetMode="External"/><Relationship Id="rId15" Type="http://schemas.openxmlformats.org/officeDocument/2006/relationships/hyperlink" Target="https://greatriversgreenway.org/greenways/fee-fee-greenway-aquaport-to-creve-coeur-park/" TargetMode="External"/><Relationship Id="rId23" Type="http://schemas.openxmlformats.org/officeDocument/2006/relationships/hyperlink" Target="https://greatriversgreenway.org/greenways/brickline-greenway/" TargetMode="External"/><Relationship Id="rId28" Type="http://schemas.openxmlformats.org/officeDocument/2006/relationships/hyperlink" Target="https://greatriversgreenway.org/greenways/st-vincent-greenway-rock-road-transit-center-to-st-vincent-park-to-umsl/" TargetMode="External"/><Relationship Id="rId36" Type="http://schemas.openxmlformats.org/officeDocument/2006/relationships/hyperlink" Target="https://greatriversgreenway.org/greenways/dardenne-greenway-barathaven/" TargetMode="External"/><Relationship Id="rId10" Type="http://schemas.openxmlformats.org/officeDocument/2006/relationships/hyperlink" Target="https://greatriversgreenway.org/greenways/meramec-greenway-greentree-park-to-arnolds-grove-park/" TargetMode="External"/><Relationship Id="rId19" Type="http://schemas.openxmlformats.org/officeDocument/2006/relationships/hyperlink" Target="https://greatriversgreenway.org/greenways/centennial-greenway-katy-trail-to-schaefer-park-to-spencer-creek-trail/" TargetMode="External"/><Relationship Id="rId31" Type="http://schemas.openxmlformats.org/officeDocument/2006/relationships/image" Target="../media/image2.png"/><Relationship Id="rId4" Type="http://schemas.openxmlformats.org/officeDocument/2006/relationships/hyperlink" Target="https://greatriversgreenway.org/greenways/missouri-greenway-earth-city-levee/" TargetMode="External"/><Relationship Id="rId9" Type="http://schemas.openxmlformats.org/officeDocument/2006/relationships/hyperlink" Target="https://greatriversgreenway.org/greenways/meramec-greenway-lions-park-to-route-66-state-park/" TargetMode="External"/><Relationship Id="rId14" Type="http://schemas.openxmlformats.org/officeDocument/2006/relationships/hyperlink" Target="https://greatriversgreenway.org/greenways/gravois-greenway-grants-trail-river-des-peres-greenway-to-holmes-leffingwell/" TargetMode="External"/><Relationship Id="rId22" Type="http://schemas.openxmlformats.org/officeDocument/2006/relationships/hyperlink" Target="https://greatriversgreenway.org/greenways/brickline-greenway-at-citypark/" TargetMode="External"/><Relationship Id="rId27" Type="http://schemas.openxmlformats.org/officeDocument/2006/relationships/hyperlink" Target="https://greatriversgreenway.org/greenways/st-vincent-greenway-forest-park-to-trojan-park-to-wellston-metrolink/" TargetMode="External"/><Relationship Id="rId30" Type="http://schemas.openxmlformats.org/officeDocument/2006/relationships/hyperlink" Target="https://greatriversgreenway.org/greenways/western-greenway-rockwoods-reservation-to-meramec-greenway/" TargetMode="External"/><Relationship Id="rId35" Type="http://schemas.openxmlformats.org/officeDocument/2006/relationships/image" Target="../media/image5.svg"/><Relationship Id="rId8" Type="http://schemas.openxmlformats.org/officeDocument/2006/relationships/hyperlink" Target="https://greatriversgreenway.org/greenways/meramec-greenway-lower-meramec-par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3042BF-7E1F-0448-2FC1-DA3A8602D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373836"/>
              </p:ext>
            </p:extLst>
          </p:nvPr>
        </p:nvGraphicFramePr>
        <p:xfrm>
          <a:off x="10567389" y="16911"/>
          <a:ext cx="4941888" cy="990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1254785244"/>
                    </a:ext>
                  </a:extLst>
                </a:gridCol>
                <a:gridCol w="1924368">
                  <a:extLst>
                    <a:ext uri="{9D8B030D-6E8A-4147-A177-3AD203B41FA5}">
                      <a16:colId xmlns:a16="http://schemas.microsoft.com/office/drawing/2014/main" val="191611280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68367976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119981802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90173827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</a:p>
                  </a:txBody>
                  <a:tcPr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Path</a:t>
                      </a:r>
                    </a:p>
                  </a:txBody>
                  <a:tcPr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Miles</a:t>
                      </a:r>
                    </a:p>
                  </a:txBody>
                  <a:tcPr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  <a:br>
                        <a:rPr lang="en-US" sz="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Completed</a:t>
                      </a:r>
                    </a:p>
                  </a:txBody>
                  <a:tcPr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Notes</a:t>
                      </a:r>
                    </a:p>
                  </a:txBody>
                  <a:tcPr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8107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BOSCHERT GREENWAY</a:t>
                      </a:r>
                      <a:br>
                        <a:rPr lang="en-US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 Town to Historic St. Charles to Katy Trl</a:t>
                      </a:r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5.44</a:t>
                      </a: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134051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BRICKLINE GREENWAY</a:t>
                      </a:r>
                      <a:br>
                        <a:rPr lang="en-US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Boyle to Sarah Ave</a:t>
                      </a:r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0.27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0125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BRICKLINE GREENWAY</a:t>
                      </a:r>
                      <a:br>
                        <a:rPr lang="en-US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Market St: 20</a:t>
                      </a:r>
                      <a:r>
                        <a:rPr lang="en-US" sz="7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 22</a:t>
                      </a:r>
                      <a:r>
                        <a:rPr lang="en-US" sz="7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0.23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760781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BUSCH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Katy Trail to MO Res. Pk to Busch Cons. Area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4.72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0069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CENTENNIAL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Forest Park to Wash U to Vernon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1.35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41062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CENTENNIAL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Ext to Katy Trl to Heritage Museum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3.88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26471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CENTENNIAL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Shaw Park to Olive Blvd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2.48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31528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DARDENNE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Cottleville Trail to Legacy Park/Vantage Park</a:t>
                      </a:r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4.13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221494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DARDENNE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Legacy Park to Dardenne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7.32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72725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DARDENNE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Barathaven</a:t>
                      </a:r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4.13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72109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DEER CREEK GREENWAY</a:t>
                      </a:r>
                      <a:br>
                        <a:rPr lang="en-US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Deer Creek Park to Lorraine Davis Park</a:t>
                      </a:r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3.35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6652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FEE FEE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Aquaport to Creve Coeur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2.74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03440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GRAVOIS GREENWAY:  Grant’s Trail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River des Peres to Holmes &amp; Leffingwell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11.47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9543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MALINE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Bella Fontaine County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1.97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9213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MERAMEC GREENWAY 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George Winter Park to Unger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5.12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127923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MERAMEC GREENWAY 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Glencoe to Sherman Beach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5.41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41897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MERAMEC GREENWAY 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Greentree Park to Arnold’s Grove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3.62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0414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MERAMEC GREENWAY 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Lions Park to Route 66 State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235544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MERAMEC GREENWAY 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 Meramec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1.92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17412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MISSISSIPPI GREENWAY: Riverfront Trail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Chouteau Ave to Old Chain of Rocks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16.19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088954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MISSISSIPPI GREENWAY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Cliff Cave County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6.69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4253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MISSISSIPPI GREENWAY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Jefferson Barracks Park to River City Casino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1.74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3068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MISSOURI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Earth City Levee &amp; 370 Connection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378094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MISSOURI GREENWAY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Monarch Chesterfield Levee &amp; 64/40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11.09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85371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MISSOURI GREENWAY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Truman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0.36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61939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RIVER</a:t>
                      </a:r>
                      <a:r>
                        <a:rPr lang="en-US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 PERES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Francis Slay Park to Metrolink/Car./Lemay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9.9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99165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ST. VINCENT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Forest Park to Robert Powell Place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2.49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541824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ST. VINCENT GREENWAY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St. Charles Rock Rd to N Hanley Metro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4.46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26202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SUNSET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Old Town Florissant to Sunset Park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98852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WESTERN GREENWAY</a:t>
                      </a:r>
                    </a:p>
                    <a:p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Rockwoods Reservation to Meramec Greenway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1.72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19927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0FDBCE8-D677-6107-47E6-2F522DB4B7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6" r="1772"/>
          <a:stretch/>
        </p:blipFill>
        <p:spPr>
          <a:xfrm>
            <a:off x="1" y="0"/>
            <a:ext cx="10545016" cy="10058400"/>
          </a:xfrm>
          <a:prstGeom prst="rect">
            <a:avLst/>
          </a:prstGeom>
        </p:spPr>
      </p:pic>
      <p:sp>
        <p:nvSpPr>
          <p:cNvPr id="64" name="Oval 63">
            <a:extLst>
              <a:ext uri="{FF2B5EF4-FFF2-40B4-BE49-F238E27FC236}">
                <a16:creationId xmlns:a16="http://schemas.microsoft.com/office/drawing/2014/main" id="{B8162054-7559-11A8-14D9-F826D1B8F620}"/>
              </a:ext>
            </a:extLst>
          </p:cNvPr>
          <p:cNvSpPr/>
          <p:nvPr/>
        </p:nvSpPr>
        <p:spPr>
          <a:xfrm>
            <a:off x="1760004" y="3802380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hlinkClick r:id="rId3"/>
            <a:extLst>
              <a:ext uri="{FF2B5EF4-FFF2-40B4-BE49-F238E27FC236}">
                <a16:creationId xmlns:a16="http://schemas.microsoft.com/office/drawing/2014/main" id="{9E27A852-91AD-65DD-291B-AD07D97EBDF1}"/>
              </a:ext>
            </a:extLst>
          </p:cNvPr>
          <p:cNvSpPr txBox="1"/>
          <p:nvPr/>
        </p:nvSpPr>
        <p:spPr>
          <a:xfrm>
            <a:off x="1724904" y="3823900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6C756E9-190B-D355-6246-1B629B244D80}"/>
              </a:ext>
            </a:extLst>
          </p:cNvPr>
          <p:cNvSpPr/>
          <p:nvPr/>
        </p:nvSpPr>
        <p:spPr>
          <a:xfrm>
            <a:off x="5026342" y="1078594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hlinkClick r:id="rId4"/>
            <a:extLst>
              <a:ext uri="{FF2B5EF4-FFF2-40B4-BE49-F238E27FC236}">
                <a16:creationId xmlns:a16="http://schemas.microsoft.com/office/drawing/2014/main" id="{C799E699-F471-2271-6584-FDC1B35AA259}"/>
              </a:ext>
            </a:extLst>
          </p:cNvPr>
          <p:cNvSpPr txBox="1"/>
          <p:nvPr/>
        </p:nvSpPr>
        <p:spPr>
          <a:xfrm>
            <a:off x="4991242" y="1100114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7A9E6C4-A964-32B9-FBBE-36E3DB540531}"/>
              </a:ext>
            </a:extLst>
          </p:cNvPr>
          <p:cNvSpPr/>
          <p:nvPr/>
        </p:nvSpPr>
        <p:spPr>
          <a:xfrm>
            <a:off x="8650747" y="7710637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hlinkClick r:id="rId5"/>
            <a:extLst>
              <a:ext uri="{FF2B5EF4-FFF2-40B4-BE49-F238E27FC236}">
                <a16:creationId xmlns:a16="http://schemas.microsoft.com/office/drawing/2014/main" id="{D75CDE8C-CB9E-726C-401E-CB8B0E247557}"/>
              </a:ext>
            </a:extLst>
          </p:cNvPr>
          <p:cNvSpPr txBox="1"/>
          <p:nvPr/>
        </p:nvSpPr>
        <p:spPr>
          <a:xfrm>
            <a:off x="8615647" y="7732157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544A262-241D-2B2C-E76A-D8ABCCC20744}"/>
              </a:ext>
            </a:extLst>
          </p:cNvPr>
          <p:cNvSpPr/>
          <p:nvPr/>
        </p:nvSpPr>
        <p:spPr>
          <a:xfrm>
            <a:off x="8298897" y="9388292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hlinkClick r:id="rId6"/>
            <a:extLst>
              <a:ext uri="{FF2B5EF4-FFF2-40B4-BE49-F238E27FC236}">
                <a16:creationId xmlns:a16="http://schemas.microsoft.com/office/drawing/2014/main" id="{D90EF4DD-D241-1E15-4EBA-B9D736385D8A}"/>
              </a:ext>
            </a:extLst>
          </p:cNvPr>
          <p:cNvSpPr txBox="1"/>
          <p:nvPr/>
        </p:nvSpPr>
        <p:spPr>
          <a:xfrm>
            <a:off x="8263797" y="9409812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41646550-F209-93B1-B004-1E3C961A0C9E}"/>
              </a:ext>
            </a:extLst>
          </p:cNvPr>
          <p:cNvSpPr/>
          <p:nvPr/>
        </p:nvSpPr>
        <p:spPr>
          <a:xfrm>
            <a:off x="9831394" y="3505200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hlinkClick r:id="rId7"/>
            <a:extLst>
              <a:ext uri="{FF2B5EF4-FFF2-40B4-BE49-F238E27FC236}">
                <a16:creationId xmlns:a16="http://schemas.microsoft.com/office/drawing/2014/main" id="{AED48D50-A1AB-A17B-32FE-97F1A9B34BC7}"/>
              </a:ext>
            </a:extLst>
          </p:cNvPr>
          <p:cNvSpPr txBox="1"/>
          <p:nvPr/>
        </p:nvSpPr>
        <p:spPr>
          <a:xfrm>
            <a:off x="9796294" y="3526720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98BFD66-2556-7BC4-D443-8A831478307B}"/>
              </a:ext>
            </a:extLst>
          </p:cNvPr>
          <p:cNvSpPr/>
          <p:nvPr/>
        </p:nvSpPr>
        <p:spPr>
          <a:xfrm>
            <a:off x="6423795" y="9249793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hlinkClick r:id="rId8"/>
            <a:extLst>
              <a:ext uri="{FF2B5EF4-FFF2-40B4-BE49-F238E27FC236}">
                <a16:creationId xmlns:a16="http://schemas.microsoft.com/office/drawing/2014/main" id="{D661E9DC-B065-AA84-BC68-B6D49FD85406}"/>
              </a:ext>
            </a:extLst>
          </p:cNvPr>
          <p:cNvSpPr txBox="1"/>
          <p:nvPr/>
        </p:nvSpPr>
        <p:spPr>
          <a:xfrm>
            <a:off x="6388695" y="9271313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8330FB4-2D2F-7809-B907-B5B07533BF01}"/>
              </a:ext>
            </a:extLst>
          </p:cNvPr>
          <p:cNvSpPr/>
          <p:nvPr/>
        </p:nvSpPr>
        <p:spPr>
          <a:xfrm>
            <a:off x="2135445" y="7952091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hlinkClick r:id="rId9"/>
            <a:extLst>
              <a:ext uri="{FF2B5EF4-FFF2-40B4-BE49-F238E27FC236}">
                <a16:creationId xmlns:a16="http://schemas.microsoft.com/office/drawing/2014/main" id="{E264F38F-4D3F-810F-D425-1E7F7689A8FD}"/>
              </a:ext>
            </a:extLst>
          </p:cNvPr>
          <p:cNvSpPr txBox="1"/>
          <p:nvPr/>
        </p:nvSpPr>
        <p:spPr>
          <a:xfrm>
            <a:off x="2100345" y="7973611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EDFFE50-647F-F848-65C2-7797B33ED8E0}"/>
              </a:ext>
            </a:extLst>
          </p:cNvPr>
          <p:cNvSpPr/>
          <p:nvPr/>
        </p:nvSpPr>
        <p:spPr>
          <a:xfrm>
            <a:off x="5098237" y="6680194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10"/>
            <a:extLst>
              <a:ext uri="{FF2B5EF4-FFF2-40B4-BE49-F238E27FC236}">
                <a16:creationId xmlns:a16="http://schemas.microsoft.com/office/drawing/2014/main" id="{D9F2B7CF-88FF-B5DF-6FA2-DE327F456CFA}"/>
              </a:ext>
            </a:extLst>
          </p:cNvPr>
          <p:cNvSpPr txBox="1"/>
          <p:nvPr/>
        </p:nvSpPr>
        <p:spPr>
          <a:xfrm>
            <a:off x="5063137" y="6701714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BC846F09-0D39-ACD7-8AD6-E241CFE9BC03}"/>
              </a:ext>
            </a:extLst>
          </p:cNvPr>
          <p:cNvSpPr/>
          <p:nvPr/>
        </p:nvSpPr>
        <p:spPr>
          <a:xfrm>
            <a:off x="2571768" y="7162666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hlinkClick r:id="rId11"/>
            <a:extLst>
              <a:ext uri="{FF2B5EF4-FFF2-40B4-BE49-F238E27FC236}">
                <a16:creationId xmlns:a16="http://schemas.microsoft.com/office/drawing/2014/main" id="{D661D59D-391D-3084-3BDD-501CF8EC6F58}"/>
              </a:ext>
            </a:extLst>
          </p:cNvPr>
          <p:cNvSpPr txBox="1"/>
          <p:nvPr/>
        </p:nvSpPr>
        <p:spPr>
          <a:xfrm>
            <a:off x="2536668" y="7184186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7E5F6468-E57F-A3AD-3F10-33B096C204F0}"/>
              </a:ext>
            </a:extLst>
          </p:cNvPr>
          <p:cNvSpPr/>
          <p:nvPr/>
        </p:nvSpPr>
        <p:spPr>
          <a:xfrm>
            <a:off x="5498674" y="7390597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hlinkClick r:id="rId12"/>
            <a:extLst>
              <a:ext uri="{FF2B5EF4-FFF2-40B4-BE49-F238E27FC236}">
                <a16:creationId xmlns:a16="http://schemas.microsoft.com/office/drawing/2014/main" id="{99C87310-0D17-EF05-B026-0CFDD997C9DE}"/>
              </a:ext>
            </a:extLst>
          </p:cNvPr>
          <p:cNvSpPr txBox="1"/>
          <p:nvPr/>
        </p:nvSpPr>
        <p:spPr>
          <a:xfrm>
            <a:off x="5463574" y="7412117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DC2266DC-8854-EB06-BF57-36D6BF31CAAB}"/>
              </a:ext>
            </a:extLst>
          </p:cNvPr>
          <p:cNvSpPr/>
          <p:nvPr/>
        </p:nvSpPr>
        <p:spPr>
          <a:xfrm>
            <a:off x="9407203" y="2196231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hlinkClick r:id="rId13"/>
            <a:extLst>
              <a:ext uri="{FF2B5EF4-FFF2-40B4-BE49-F238E27FC236}">
                <a16:creationId xmlns:a16="http://schemas.microsoft.com/office/drawing/2014/main" id="{1A55C85F-4714-7FA7-01C9-A6A348E8650A}"/>
              </a:ext>
            </a:extLst>
          </p:cNvPr>
          <p:cNvSpPr txBox="1"/>
          <p:nvPr/>
        </p:nvSpPr>
        <p:spPr>
          <a:xfrm>
            <a:off x="9372103" y="2217751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B11A630D-5B68-3444-22D7-4AC154A20249}"/>
              </a:ext>
            </a:extLst>
          </p:cNvPr>
          <p:cNvSpPr/>
          <p:nvPr/>
        </p:nvSpPr>
        <p:spPr>
          <a:xfrm>
            <a:off x="7124885" y="7002646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hlinkClick r:id="rId14"/>
            <a:extLst>
              <a:ext uri="{FF2B5EF4-FFF2-40B4-BE49-F238E27FC236}">
                <a16:creationId xmlns:a16="http://schemas.microsoft.com/office/drawing/2014/main" id="{72D23226-17AD-18B8-7011-74A5B1A4BAC1}"/>
              </a:ext>
            </a:extLst>
          </p:cNvPr>
          <p:cNvSpPr txBox="1"/>
          <p:nvPr/>
        </p:nvSpPr>
        <p:spPr>
          <a:xfrm>
            <a:off x="7089785" y="7024166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D1060C66-19B5-379F-EAC1-57CEEF3F7232}"/>
              </a:ext>
            </a:extLst>
          </p:cNvPr>
          <p:cNvSpPr/>
          <p:nvPr/>
        </p:nvSpPr>
        <p:spPr>
          <a:xfrm>
            <a:off x="4970257" y="2371966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hlinkClick r:id="rId15"/>
            <a:extLst>
              <a:ext uri="{FF2B5EF4-FFF2-40B4-BE49-F238E27FC236}">
                <a16:creationId xmlns:a16="http://schemas.microsoft.com/office/drawing/2014/main" id="{3E77EF65-E9A9-F5FE-C9FA-B110D8EC38DD}"/>
              </a:ext>
            </a:extLst>
          </p:cNvPr>
          <p:cNvSpPr txBox="1"/>
          <p:nvPr/>
        </p:nvSpPr>
        <p:spPr>
          <a:xfrm>
            <a:off x="4935157" y="2393486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9545874A-DBBA-3879-3008-CD2DC9072F22}"/>
              </a:ext>
            </a:extLst>
          </p:cNvPr>
          <p:cNvSpPr/>
          <p:nvPr/>
        </p:nvSpPr>
        <p:spPr>
          <a:xfrm>
            <a:off x="7345284" y="5486400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hlinkClick r:id="rId16"/>
            <a:extLst>
              <a:ext uri="{FF2B5EF4-FFF2-40B4-BE49-F238E27FC236}">
                <a16:creationId xmlns:a16="http://schemas.microsoft.com/office/drawing/2014/main" id="{98E8A3CD-03E7-451F-4F04-F050FC6372C4}"/>
              </a:ext>
            </a:extLst>
          </p:cNvPr>
          <p:cNvSpPr txBox="1"/>
          <p:nvPr/>
        </p:nvSpPr>
        <p:spPr>
          <a:xfrm>
            <a:off x="7310184" y="5507920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A5E1738A-F874-5BCC-0797-F48D5453CC2C}"/>
              </a:ext>
            </a:extLst>
          </p:cNvPr>
          <p:cNvSpPr/>
          <p:nvPr/>
        </p:nvSpPr>
        <p:spPr>
          <a:xfrm>
            <a:off x="1625155" y="1398890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>
            <a:hlinkClick r:id="rId17"/>
            <a:extLst>
              <a:ext uri="{FF2B5EF4-FFF2-40B4-BE49-F238E27FC236}">
                <a16:creationId xmlns:a16="http://schemas.microsoft.com/office/drawing/2014/main" id="{0F6262A9-946F-6C33-9E0A-AF6C5BCC2C67}"/>
              </a:ext>
            </a:extLst>
          </p:cNvPr>
          <p:cNvSpPr txBox="1"/>
          <p:nvPr/>
        </p:nvSpPr>
        <p:spPr>
          <a:xfrm>
            <a:off x="1590055" y="1420410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3FAB3207-08F7-CD33-2AFB-DD1DDF42C210}"/>
              </a:ext>
            </a:extLst>
          </p:cNvPr>
          <p:cNvSpPr/>
          <p:nvPr/>
        </p:nvSpPr>
        <p:spPr>
          <a:xfrm>
            <a:off x="1430036" y="2025580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414821B-F4BC-C358-02AE-3B67B8BE2609}"/>
              </a:ext>
            </a:extLst>
          </p:cNvPr>
          <p:cNvSpPr txBox="1"/>
          <p:nvPr/>
        </p:nvSpPr>
        <p:spPr>
          <a:xfrm>
            <a:off x="1394936" y="2047100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2626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34D10BF-3AD6-4E55-D022-6C7CC09E3644}"/>
              </a:ext>
            </a:extLst>
          </p:cNvPr>
          <p:cNvSpPr/>
          <p:nvPr/>
        </p:nvSpPr>
        <p:spPr>
          <a:xfrm>
            <a:off x="7124886" y="4281100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>
            <a:hlinkClick r:id="rId18"/>
            <a:extLst>
              <a:ext uri="{FF2B5EF4-FFF2-40B4-BE49-F238E27FC236}">
                <a16:creationId xmlns:a16="http://schemas.microsoft.com/office/drawing/2014/main" id="{1DC6C3A4-B635-FC31-8F1A-8E351944F13B}"/>
              </a:ext>
            </a:extLst>
          </p:cNvPr>
          <p:cNvSpPr txBox="1"/>
          <p:nvPr/>
        </p:nvSpPr>
        <p:spPr>
          <a:xfrm>
            <a:off x="7089786" y="4302620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F4C35AE-D025-DDCB-F17C-404FBE4A9678}"/>
              </a:ext>
            </a:extLst>
          </p:cNvPr>
          <p:cNvSpPr/>
          <p:nvPr/>
        </p:nvSpPr>
        <p:spPr>
          <a:xfrm>
            <a:off x="3808184" y="2324100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hlinkClick r:id="rId19"/>
            <a:extLst>
              <a:ext uri="{FF2B5EF4-FFF2-40B4-BE49-F238E27FC236}">
                <a16:creationId xmlns:a16="http://schemas.microsoft.com/office/drawing/2014/main" id="{9DF5F17A-E757-A6D1-EA8F-8160FB386474}"/>
              </a:ext>
            </a:extLst>
          </p:cNvPr>
          <p:cNvSpPr txBox="1"/>
          <p:nvPr/>
        </p:nvSpPr>
        <p:spPr>
          <a:xfrm>
            <a:off x="3773084" y="2345620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310D49B-9F90-9FDF-01C4-498A543A31EC}"/>
              </a:ext>
            </a:extLst>
          </p:cNvPr>
          <p:cNvSpPr/>
          <p:nvPr/>
        </p:nvSpPr>
        <p:spPr>
          <a:xfrm>
            <a:off x="7972325" y="4419600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>
            <a:hlinkClick r:id="rId20"/>
            <a:extLst>
              <a:ext uri="{FF2B5EF4-FFF2-40B4-BE49-F238E27FC236}">
                <a16:creationId xmlns:a16="http://schemas.microsoft.com/office/drawing/2014/main" id="{A7DD37E3-953B-36EC-0584-ACA8AE4490F0}"/>
              </a:ext>
            </a:extLst>
          </p:cNvPr>
          <p:cNvSpPr txBox="1"/>
          <p:nvPr/>
        </p:nvSpPr>
        <p:spPr>
          <a:xfrm>
            <a:off x="7937225" y="4441120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21E948EB-F03E-45CF-5C8B-90BEFBA85184}"/>
              </a:ext>
            </a:extLst>
          </p:cNvPr>
          <p:cNvSpPr/>
          <p:nvPr/>
        </p:nvSpPr>
        <p:spPr>
          <a:xfrm>
            <a:off x="259732" y="3298370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>
            <a:hlinkClick r:id="rId21"/>
            <a:extLst>
              <a:ext uri="{FF2B5EF4-FFF2-40B4-BE49-F238E27FC236}">
                <a16:creationId xmlns:a16="http://schemas.microsoft.com/office/drawing/2014/main" id="{8A0F3709-D596-6858-019F-96EF66E9E54D}"/>
              </a:ext>
            </a:extLst>
          </p:cNvPr>
          <p:cNvSpPr txBox="1"/>
          <p:nvPr/>
        </p:nvSpPr>
        <p:spPr>
          <a:xfrm>
            <a:off x="224632" y="3319890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042BEE04-ADAC-50C6-304C-350D83569E24}"/>
              </a:ext>
            </a:extLst>
          </p:cNvPr>
          <p:cNvSpPr/>
          <p:nvPr/>
        </p:nvSpPr>
        <p:spPr>
          <a:xfrm>
            <a:off x="9796294" y="5057889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hlinkClick r:id="rId22"/>
            <a:extLst>
              <a:ext uri="{FF2B5EF4-FFF2-40B4-BE49-F238E27FC236}">
                <a16:creationId xmlns:a16="http://schemas.microsoft.com/office/drawing/2014/main" id="{DA258997-D6F7-4A84-2186-67F3DD9A81B0}"/>
              </a:ext>
            </a:extLst>
          </p:cNvPr>
          <p:cNvSpPr txBox="1"/>
          <p:nvPr/>
        </p:nvSpPr>
        <p:spPr>
          <a:xfrm>
            <a:off x="9761194" y="5079409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AC1AF142-30F9-6D6A-E45A-ED8FB8C22041}"/>
              </a:ext>
            </a:extLst>
          </p:cNvPr>
          <p:cNvSpPr/>
          <p:nvPr/>
        </p:nvSpPr>
        <p:spPr>
          <a:xfrm>
            <a:off x="9028349" y="4983982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hlinkClick r:id="rId23"/>
            <a:extLst>
              <a:ext uri="{FF2B5EF4-FFF2-40B4-BE49-F238E27FC236}">
                <a16:creationId xmlns:a16="http://schemas.microsoft.com/office/drawing/2014/main" id="{DD044863-403C-A3BD-3ACC-5040B1C9C306}"/>
              </a:ext>
            </a:extLst>
          </p:cNvPr>
          <p:cNvSpPr txBox="1"/>
          <p:nvPr/>
        </p:nvSpPr>
        <p:spPr>
          <a:xfrm>
            <a:off x="8993249" y="5005502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4380A51C-90C1-0849-2522-8649DBC4E3F3}"/>
              </a:ext>
            </a:extLst>
          </p:cNvPr>
          <p:cNvSpPr/>
          <p:nvPr/>
        </p:nvSpPr>
        <p:spPr>
          <a:xfrm>
            <a:off x="4560024" y="646331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hlinkClick r:id="rId24"/>
            <a:extLst>
              <a:ext uri="{FF2B5EF4-FFF2-40B4-BE49-F238E27FC236}">
                <a16:creationId xmlns:a16="http://schemas.microsoft.com/office/drawing/2014/main" id="{3F0CD762-B843-0E34-BAE9-9EDFE82D5173}"/>
              </a:ext>
            </a:extLst>
          </p:cNvPr>
          <p:cNvSpPr txBox="1"/>
          <p:nvPr/>
        </p:nvSpPr>
        <p:spPr>
          <a:xfrm>
            <a:off x="4524924" y="667851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175089FD-1C30-6B10-5EDC-055A14C8E78F}"/>
              </a:ext>
            </a:extLst>
          </p:cNvPr>
          <p:cNvSpPr/>
          <p:nvPr/>
        </p:nvSpPr>
        <p:spPr>
          <a:xfrm>
            <a:off x="6507964" y="806351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hlinkClick r:id="rId25"/>
            <a:extLst>
              <a:ext uri="{FF2B5EF4-FFF2-40B4-BE49-F238E27FC236}">
                <a16:creationId xmlns:a16="http://schemas.microsoft.com/office/drawing/2014/main" id="{81CECF56-6CDB-9CD8-1C56-0A21F36D0E7D}"/>
              </a:ext>
            </a:extLst>
          </p:cNvPr>
          <p:cNvSpPr txBox="1"/>
          <p:nvPr/>
        </p:nvSpPr>
        <p:spPr>
          <a:xfrm>
            <a:off x="6472864" y="827871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99A0782B-4093-404E-1C60-44BB0AAE1BAF}"/>
              </a:ext>
            </a:extLst>
          </p:cNvPr>
          <p:cNvSpPr/>
          <p:nvPr/>
        </p:nvSpPr>
        <p:spPr>
          <a:xfrm>
            <a:off x="8100583" y="6520173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>
            <a:hlinkClick r:id="rId26"/>
            <a:extLst>
              <a:ext uri="{FF2B5EF4-FFF2-40B4-BE49-F238E27FC236}">
                <a16:creationId xmlns:a16="http://schemas.microsoft.com/office/drawing/2014/main" id="{0DC70D4F-1DD6-9D64-B793-7EEEAA406F25}"/>
              </a:ext>
            </a:extLst>
          </p:cNvPr>
          <p:cNvSpPr txBox="1"/>
          <p:nvPr/>
        </p:nvSpPr>
        <p:spPr>
          <a:xfrm>
            <a:off x="8065483" y="6541693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26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44E87B4B-8495-CB15-8C03-213DF180F0A0}"/>
              </a:ext>
            </a:extLst>
          </p:cNvPr>
          <p:cNvSpPr/>
          <p:nvPr/>
        </p:nvSpPr>
        <p:spPr>
          <a:xfrm>
            <a:off x="8385521" y="4306098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>
            <a:hlinkClick r:id="rId27"/>
            <a:extLst>
              <a:ext uri="{FF2B5EF4-FFF2-40B4-BE49-F238E27FC236}">
                <a16:creationId xmlns:a16="http://schemas.microsoft.com/office/drawing/2014/main" id="{59F7DC2F-5685-1C36-D371-38E8CBAD97AD}"/>
              </a:ext>
            </a:extLst>
          </p:cNvPr>
          <p:cNvSpPr txBox="1"/>
          <p:nvPr/>
        </p:nvSpPr>
        <p:spPr>
          <a:xfrm>
            <a:off x="8350421" y="4327618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36CA56F7-816B-4737-DF1B-2242A05664A1}"/>
              </a:ext>
            </a:extLst>
          </p:cNvPr>
          <p:cNvSpPr/>
          <p:nvPr/>
        </p:nvSpPr>
        <p:spPr>
          <a:xfrm>
            <a:off x="8039355" y="3366449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TextBox 141">
            <a:hlinkClick r:id="rId28"/>
            <a:extLst>
              <a:ext uri="{FF2B5EF4-FFF2-40B4-BE49-F238E27FC236}">
                <a16:creationId xmlns:a16="http://schemas.microsoft.com/office/drawing/2014/main" id="{545BFB67-3874-8095-1386-86DAED1125ED}"/>
              </a:ext>
            </a:extLst>
          </p:cNvPr>
          <p:cNvSpPr txBox="1"/>
          <p:nvPr/>
        </p:nvSpPr>
        <p:spPr>
          <a:xfrm>
            <a:off x="8004255" y="3387969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</a:t>
            </a: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EF1AA5D4-84CE-ECB1-7FC0-316EDC76203A}"/>
              </a:ext>
            </a:extLst>
          </p:cNvPr>
          <p:cNvSpPr/>
          <p:nvPr/>
        </p:nvSpPr>
        <p:spPr>
          <a:xfrm>
            <a:off x="7284905" y="448977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hlinkClick r:id="rId29"/>
            <a:extLst>
              <a:ext uri="{FF2B5EF4-FFF2-40B4-BE49-F238E27FC236}">
                <a16:creationId xmlns:a16="http://schemas.microsoft.com/office/drawing/2014/main" id="{ED50D252-86EC-1AAB-5C6D-A01338BE1A2E}"/>
              </a:ext>
            </a:extLst>
          </p:cNvPr>
          <p:cNvSpPr txBox="1"/>
          <p:nvPr/>
        </p:nvSpPr>
        <p:spPr>
          <a:xfrm>
            <a:off x="7249805" y="470497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0BB5BC45-D31C-6350-748A-57F8902CB5F7}"/>
              </a:ext>
            </a:extLst>
          </p:cNvPr>
          <p:cNvSpPr/>
          <p:nvPr/>
        </p:nvSpPr>
        <p:spPr>
          <a:xfrm>
            <a:off x="1820274" y="6774046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>
            <a:hlinkClick r:id="rId30"/>
            <a:extLst>
              <a:ext uri="{FF2B5EF4-FFF2-40B4-BE49-F238E27FC236}">
                <a16:creationId xmlns:a16="http://schemas.microsoft.com/office/drawing/2014/main" id="{BC3C766C-2775-7717-4971-0ED2345CE01C}"/>
              </a:ext>
            </a:extLst>
          </p:cNvPr>
          <p:cNvSpPr txBox="1"/>
          <p:nvPr/>
        </p:nvSpPr>
        <p:spPr>
          <a:xfrm>
            <a:off x="1785174" y="6795566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683D839-0C93-3B62-9251-6859CCA965C8}"/>
              </a:ext>
            </a:extLst>
          </p:cNvPr>
          <p:cNvSpPr/>
          <p:nvPr/>
        </p:nvSpPr>
        <p:spPr>
          <a:xfrm>
            <a:off x="386164" y="9098146"/>
            <a:ext cx="1693879" cy="6840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0513"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Click on Map # for Trail Link!</a:t>
            </a:r>
          </a:p>
        </p:txBody>
      </p:sp>
      <p:pic>
        <p:nvPicPr>
          <p:cNvPr id="10" name="Graphic 9" descr="Mouse with solid fill">
            <a:extLst>
              <a:ext uri="{FF2B5EF4-FFF2-40B4-BE49-F238E27FC236}">
                <a16:creationId xmlns:a16="http://schemas.microsoft.com/office/drawing/2014/main" id="{82BEE9D8-83DC-40D9-BE1B-32AE76361DF8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297432" y="9119667"/>
            <a:ext cx="668076" cy="668076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860AD70D-CF40-73BB-2D56-239750DA5CD5}"/>
              </a:ext>
            </a:extLst>
          </p:cNvPr>
          <p:cNvSpPr/>
          <p:nvPr/>
        </p:nvSpPr>
        <p:spPr>
          <a:xfrm>
            <a:off x="10224977" y="5268392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hlinkClick r:id="rId7"/>
            <a:extLst>
              <a:ext uri="{FF2B5EF4-FFF2-40B4-BE49-F238E27FC236}">
                <a16:creationId xmlns:a16="http://schemas.microsoft.com/office/drawing/2014/main" id="{9DA9E44C-102F-B0EB-97A9-2118138D0468}"/>
              </a:ext>
            </a:extLst>
          </p:cNvPr>
          <p:cNvSpPr txBox="1"/>
          <p:nvPr/>
        </p:nvSpPr>
        <p:spPr>
          <a:xfrm>
            <a:off x="10189877" y="5289912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9484E60-7575-02A1-B969-FDD60B83D01E}"/>
              </a:ext>
            </a:extLst>
          </p:cNvPr>
          <p:cNvSpPr/>
          <p:nvPr/>
        </p:nvSpPr>
        <p:spPr>
          <a:xfrm>
            <a:off x="397109" y="153943"/>
            <a:ext cx="2080043" cy="6840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876B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0513" algn="ctr"/>
            <a:endParaRPr lang="en-US" sz="12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Graphic 10" descr="Mouse with solid fill">
            <a:hlinkClick r:id="rId33"/>
            <a:extLst>
              <a:ext uri="{FF2B5EF4-FFF2-40B4-BE49-F238E27FC236}">
                <a16:creationId xmlns:a16="http://schemas.microsoft.com/office/drawing/2014/main" id="{69B01587-E159-CD4F-39DA-AA48BA08EC79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341183" y="213286"/>
            <a:ext cx="558781" cy="558781"/>
          </a:xfrm>
          <a:prstGeom prst="rect">
            <a:avLst/>
          </a:prstGeom>
        </p:spPr>
      </p:pic>
      <p:sp>
        <p:nvSpPr>
          <p:cNvPr id="13" name="TextBox 12">
            <a:hlinkClick r:id="rId33"/>
            <a:extLst>
              <a:ext uri="{FF2B5EF4-FFF2-40B4-BE49-F238E27FC236}">
                <a16:creationId xmlns:a16="http://schemas.microsoft.com/office/drawing/2014/main" id="{9C3B894B-6FD4-CD69-7343-CEDF06E58AB6}"/>
              </a:ext>
            </a:extLst>
          </p:cNvPr>
          <p:cNvSpPr txBox="1"/>
          <p:nvPr/>
        </p:nvSpPr>
        <p:spPr>
          <a:xfrm>
            <a:off x="772948" y="259622"/>
            <a:ext cx="17257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405572"/>
                </a:solidFill>
                <a:latin typeface="Century Gothic" panose="020B0502020202020204" pitchFamily="34" charset="0"/>
              </a:rPr>
              <a:t>Click here for the full GRG Online Map!</a:t>
            </a:r>
            <a:endParaRPr lang="en-US" sz="1200" dirty="0">
              <a:solidFill>
                <a:srgbClr val="405572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3A0276-EE66-E4DA-600D-86665739C0DC}"/>
              </a:ext>
            </a:extLst>
          </p:cNvPr>
          <p:cNvSpPr/>
          <p:nvPr/>
        </p:nvSpPr>
        <p:spPr>
          <a:xfrm>
            <a:off x="370646" y="2486372"/>
            <a:ext cx="320040" cy="320040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hlinkClick r:id="rId36"/>
            <a:extLst>
              <a:ext uri="{FF2B5EF4-FFF2-40B4-BE49-F238E27FC236}">
                <a16:creationId xmlns:a16="http://schemas.microsoft.com/office/drawing/2014/main" id="{2DA2D5EF-D339-AA15-8F3A-D0F34DAA9DD7}"/>
              </a:ext>
            </a:extLst>
          </p:cNvPr>
          <p:cNvSpPr txBox="1"/>
          <p:nvPr/>
        </p:nvSpPr>
        <p:spPr>
          <a:xfrm>
            <a:off x="335546" y="2507892"/>
            <a:ext cx="39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26262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CB080E-41E1-E5B0-C2F5-739A42B2C7CF}"/>
              </a:ext>
            </a:extLst>
          </p:cNvPr>
          <p:cNvSpPr txBox="1"/>
          <p:nvPr/>
        </p:nvSpPr>
        <p:spPr>
          <a:xfrm>
            <a:off x="5694207" y="48340"/>
            <a:ext cx="4742552" cy="34051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Great Rivers Greenway – Completion Tracker</a:t>
            </a:r>
          </a:p>
        </p:txBody>
      </p:sp>
    </p:spTree>
    <p:extLst>
      <p:ext uri="{BB962C8B-B14F-4D97-AF65-F5344CB8AC3E}">
        <p14:creationId xmlns:p14="http://schemas.microsoft.com/office/powerpoint/2010/main" val="1566014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2974</TotalTime>
  <Words>382</Words>
  <Application>Microsoft Office PowerPoint</Application>
  <PresentationFormat>Custom</PresentationFormat>
  <Paragraphs>155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Century Gothic</vt:lpstr>
      <vt:lpstr>Office Theme</vt:lpstr>
      <vt:lpstr>PowerPoint Presentation</vt:lpstr>
    </vt:vector>
  </TitlesOfParts>
  <Company>Valley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Gray, Allison</dc:creator>
  <cp:lastModifiedBy>Anne Milford</cp:lastModifiedBy>
  <cp:revision>4</cp:revision>
  <dcterms:created xsi:type="dcterms:W3CDTF">2024-08-26T16:03:12Z</dcterms:created>
  <dcterms:modified xsi:type="dcterms:W3CDTF">2024-11-11T19:16:56Z</dcterms:modified>
</cp:coreProperties>
</file>