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16" r:id="rId3"/>
    <p:sldId id="280" r:id="rId4"/>
    <p:sldId id="314" r:id="rId5"/>
    <p:sldId id="319" r:id="rId6"/>
    <p:sldId id="313" r:id="rId7"/>
    <p:sldId id="317" r:id="rId8"/>
    <p:sldId id="318" r:id="rId9"/>
    <p:sldId id="326" r:id="rId10"/>
    <p:sldId id="334" r:id="rId11"/>
    <p:sldId id="309" r:id="rId12"/>
    <p:sldId id="335" r:id="rId13"/>
    <p:sldId id="320" r:id="rId14"/>
    <p:sldId id="321" r:id="rId15"/>
    <p:sldId id="324" r:id="rId16"/>
    <p:sldId id="336" r:id="rId17"/>
    <p:sldId id="327" r:id="rId18"/>
    <p:sldId id="325" r:id="rId19"/>
    <p:sldId id="328" r:id="rId20"/>
    <p:sldId id="329" r:id="rId21"/>
    <p:sldId id="330" r:id="rId22"/>
    <p:sldId id="331" r:id="rId23"/>
    <p:sldId id="332" r:id="rId24"/>
    <p:sldId id="333" r:id="rId25"/>
  </p:sldIdLst>
  <p:sldSz cx="9144000" cy="6858000" type="screen4x3"/>
  <p:notesSz cx="6858000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99FF"/>
    <a:srgbClr val="33CCFF"/>
    <a:srgbClr val="00CCFF"/>
    <a:srgbClr val="003300"/>
    <a:srgbClr val="CBCBCB"/>
    <a:srgbClr val="D1D1D1"/>
    <a:srgbClr val="DDDDDD"/>
    <a:srgbClr val="EA2D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536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422" cy="465932"/>
          </a:xfrm>
          <a:prstGeom prst="rect">
            <a:avLst/>
          </a:prstGeom>
        </p:spPr>
        <p:txBody>
          <a:bodyPr vert="horz" lIns="90659" tIns="45329" rIns="90659" bIns="45329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0"/>
            <a:ext cx="2972422" cy="465932"/>
          </a:xfrm>
          <a:prstGeom prst="rect">
            <a:avLst/>
          </a:prstGeom>
        </p:spPr>
        <p:txBody>
          <a:bodyPr vert="horz" lIns="90659" tIns="45329" rIns="90659" bIns="45329" rtlCol="0"/>
          <a:lstStyle>
            <a:lvl1pPr algn="r">
              <a:defRPr sz="1100"/>
            </a:lvl1pPr>
          </a:lstStyle>
          <a:p>
            <a:fld id="{52C54769-5170-460A-846D-EB4A0B1DF402}" type="datetimeFigureOut">
              <a:rPr lang="en-US" smtClean="0"/>
              <a:pPr/>
              <a:t>8/19/2016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4753"/>
            <a:ext cx="2972422" cy="465932"/>
          </a:xfrm>
          <a:prstGeom prst="rect">
            <a:avLst/>
          </a:prstGeom>
        </p:spPr>
        <p:txBody>
          <a:bodyPr vert="horz" lIns="90659" tIns="45329" rIns="90659" bIns="45329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844753"/>
            <a:ext cx="2972422" cy="465932"/>
          </a:xfrm>
          <a:prstGeom prst="rect">
            <a:avLst/>
          </a:prstGeom>
        </p:spPr>
        <p:txBody>
          <a:bodyPr vert="horz" lIns="90659" tIns="45329" rIns="90659" bIns="45329" rtlCol="0" anchor="b"/>
          <a:lstStyle>
            <a:lvl1pPr algn="r">
              <a:defRPr sz="1100"/>
            </a:lvl1pPr>
          </a:lstStyle>
          <a:p>
            <a:fld id="{7744F0F0-179B-4BD5-B13C-C2D0916EB5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84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098" cy="464998"/>
          </a:xfrm>
          <a:prstGeom prst="rect">
            <a:avLst/>
          </a:prstGeom>
        </p:spPr>
        <p:txBody>
          <a:bodyPr vert="horz" lIns="87398" tIns="43699" rIns="87398" bIns="43699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4" y="0"/>
            <a:ext cx="2972098" cy="464998"/>
          </a:xfrm>
          <a:prstGeom prst="rect">
            <a:avLst/>
          </a:prstGeom>
        </p:spPr>
        <p:txBody>
          <a:bodyPr vert="horz" lIns="87398" tIns="43699" rIns="87398" bIns="43699" rtlCol="0"/>
          <a:lstStyle>
            <a:lvl1pPr algn="r">
              <a:defRPr sz="1100"/>
            </a:lvl1pPr>
          </a:lstStyle>
          <a:p>
            <a:fld id="{1D2246FD-4352-460C-A090-D8AA17377126}" type="datetimeFigureOut">
              <a:rPr lang="en-US" smtClean="0"/>
              <a:pPr/>
              <a:t>8/19/2016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6138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398" tIns="43699" rIns="87398" bIns="4369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098" y="4423640"/>
            <a:ext cx="5485805" cy="4189599"/>
          </a:xfrm>
          <a:prstGeom prst="rect">
            <a:avLst/>
          </a:prstGeom>
        </p:spPr>
        <p:txBody>
          <a:bodyPr vert="horz" lIns="87398" tIns="43699" rIns="87398" bIns="436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738"/>
            <a:ext cx="2972098" cy="464998"/>
          </a:xfrm>
          <a:prstGeom prst="rect">
            <a:avLst/>
          </a:prstGeom>
        </p:spPr>
        <p:txBody>
          <a:bodyPr vert="horz" lIns="87398" tIns="43699" rIns="87398" bIns="43699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4" y="8845738"/>
            <a:ext cx="2972098" cy="464998"/>
          </a:xfrm>
          <a:prstGeom prst="rect">
            <a:avLst/>
          </a:prstGeom>
        </p:spPr>
        <p:txBody>
          <a:bodyPr vert="horz" lIns="87398" tIns="43699" rIns="87398" bIns="43699" rtlCol="0" anchor="b"/>
          <a:lstStyle>
            <a:lvl1pPr algn="r">
              <a:defRPr sz="1100"/>
            </a:lvl1pPr>
          </a:lstStyle>
          <a:p>
            <a:fld id="{5B01ABA2-AFAD-4D9C-A9B2-D7B15E1C12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149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261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51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088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665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03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897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97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362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506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14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934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663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587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411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298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38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365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456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ABA2-AFAD-4D9C-A9B2-D7B15E1C12B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51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 userDrawn="1"/>
        </p:nvSpPr>
        <p:spPr>
          <a:xfrm>
            <a:off x="0" y="990600"/>
            <a:ext cx="7543800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6" descr="Bike_Plan-0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2286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481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3B61D-261B-40F2-B9EE-7B9414F8D64B}" type="datetimeFigureOut">
              <a:rPr lang="en-US"/>
              <a:pPr>
                <a:defRPr/>
              </a:pPr>
              <a:t>8/19/2016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386F7-B664-4917-823C-49FFDBBA09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6837F-5F65-4753-B2F5-9610C147E4B9}" type="datetimeFigureOut">
              <a:rPr lang="en-US"/>
              <a:pPr>
                <a:defRPr/>
              </a:pPr>
              <a:t>8/19/2016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25023-A93B-465B-907F-ABC445639A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44F72-58E2-4F27-B15F-D4BC0F7F904D}" type="datetimeFigureOut">
              <a:rPr lang="en-US"/>
              <a:pPr>
                <a:defRPr/>
              </a:pPr>
              <a:t>8/19/2016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6CBD9-0651-43AD-A52C-362CA8A772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F4CEC-5CFD-420E-B97D-636AF0EC9D5E}" type="datetimeFigureOut">
              <a:rPr lang="en-US"/>
              <a:pPr>
                <a:defRPr/>
              </a:pPr>
              <a:t>8/19/2016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15790-CB2E-40D3-9DE9-0DD926B9CB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90DF9-5FF5-4D23-AE44-BA0375B94717}" type="datetimeFigureOut">
              <a:rPr lang="en-US"/>
              <a:pPr>
                <a:defRPr/>
              </a:pPr>
              <a:t>8/19/2016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A7107-29AD-4569-97D4-A82569CD36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4E3E3-564A-4FA6-AC31-EBA0C664DF96}" type="datetimeFigureOut">
              <a:rPr lang="en-US"/>
              <a:pPr>
                <a:defRPr/>
              </a:pPr>
              <a:t>8/19/2016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25F2A-457B-4152-902F-A8BE1659CA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4D0DA-064C-4861-8414-5469092D370B}" type="datetimeFigureOut">
              <a:rPr lang="en-US"/>
              <a:pPr>
                <a:defRPr/>
              </a:pPr>
              <a:t>8/19/2016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B060B-2322-4AA8-A0C4-C9691AD179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84D10-E4A4-4CF1-8D67-F59C1B87C5D2}" type="datetimeFigureOut">
              <a:rPr lang="en-US"/>
              <a:pPr>
                <a:defRPr/>
              </a:pPr>
              <a:t>8/19/2016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14C74-BD7B-45B4-8BEE-FE15B688B9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6" descr="Bike_Plan-0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0C6BD-2D32-4B84-8234-67A1F79B54BD}" type="datetimeFigureOut">
              <a:rPr lang="en-US"/>
              <a:pPr>
                <a:defRPr/>
              </a:pPr>
              <a:t>8/19/2016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1F636-2AF9-45D2-A38C-61146D5BF6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266F4-9BF2-4538-8D2B-01E4716DAB8D}" type="datetimeFigureOut">
              <a:rPr lang="en-US"/>
              <a:pPr>
                <a:defRPr/>
              </a:pPr>
              <a:t>8/19/2016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0B0D6-C3DF-44E2-89DF-29103B09F6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0"/>
            <a:ext cx="845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</a:t>
            </a:r>
            <a:br>
              <a:rPr lang="en-US" smtClean="0"/>
            </a:br>
            <a:r>
              <a:rPr lang="en-US" smtClean="0"/>
              <a:t>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7630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10BAE1-749A-4677-924D-F6A3883388F9}" type="datetimeFigureOut">
              <a:rPr lang="en-US"/>
              <a:pPr>
                <a:defRPr/>
              </a:pPr>
              <a:t>8/19/2016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C92533-D023-40B5-AF52-40C9214DBD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533400"/>
            <a:ext cx="7543800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600" b="1" kern="1200">
          <a:solidFill>
            <a:srgbClr val="00B0F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600" b="1">
          <a:solidFill>
            <a:srgbClr val="00B0F0"/>
          </a:solidFill>
          <a:latin typeface="Calibri" pitchFamily="34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600" b="1">
          <a:solidFill>
            <a:srgbClr val="00B0F0"/>
          </a:solidFill>
          <a:latin typeface="Calibri" pitchFamily="34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600" b="1">
          <a:solidFill>
            <a:srgbClr val="00B0F0"/>
          </a:solidFill>
          <a:latin typeface="Calibri" pitchFamily="34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600" b="1">
          <a:solidFill>
            <a:srgbClr val="00B0F0"/>
          </a:solidFill>
          <a:latin typeface="Calibri" pitchFamily="34" charset="0"/>
        </a:defRPr>
      </a:lvl5pPr>
      <a:lvl6pPr marL="457200" algn="l" rtl="0" fontAlgn="base">
        <a:lnSpc>
          <a:spcPts val="3600"/>
        </a:lnSpc>
        <a:spcBef>
          <a:spcPct val="0"/>
        </a:spcBef>
        <a:spcAft>
          <a:spcPct val="0"/>
        </a:spcAft>
        <a:defRPr sz="3600" b="1">
          <a:solidFill>
            <a:srgbClr val="00B0F0"/>
          </a:solidFill>
          <a:latin typeface="Calibri" pitchFamily="34" charset="0"/>
        </a:defRPr>
      </a:lvl6pPr>
      <a:lvl7pPr marL="914400" algn="l" rtl="0" fontAlgn="base">
        <a:lnSpc>
          <a:spcPts val="3600"/>
        </a:lnSpc>
        <a:spcBef>
          <a:spcPct val="0"/>
        </a:spcBef>
        <a:spcAft>
          <a:spcPct val="0"/>
        </a:spcAft>
        <a:defRPr sz="3600" b="1">
          <a:solidFill>
            <a:srgbClr val="00B0F0"/>
          </a:solidFill>
          <a:latin typeface="Calibri" pitchFamily="34" charset="0"/>
        </a:defRPr>
      </a:lvl7pPr>
      <a:lvl8pPr marL="1371600" algn="l" rtl="0" fontAlgn="base">
        <a:lnSpc>
          <a:spcPts val="3600"/>
        </a:lnSpc>
        <a:spcBef>
          <a:spcPct val="0"/>
        </a:spcBef>
        <a:spcAft>
          <a:spcPct val="0"/>
        </a:spcAft>
        <a:defRPr sz="3600" b="1">
          <a:solidFill>
            <a:srgbClr val="00B0F0"/>
          </a:solidFill>
          <a:latin typeface="Calibri" pitchFamily="34" charset="0"/>
        </a:defRPr>
      </a:lvl8pPr>
      <a:lvl9pPr marL="1828800" algn="l" rtl="0" fontAlgn="base">
        <a:lnSpc>
          <a:spcPts val="3600"/>
        </a:lnSpc>
        <a:spcBef>
          <a:spcPct val="0"/>
        </a:spcBef>
        <a:spcAft>
          <a:spcPct val="0"/>
        </a:spcAft>
        <a:defRPr sz="3600" b="1">
          <a:solidFill>
            <a:srgbClr val="00B0F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buClr>
          <a:srgbClr val="F79646"/>
        </a:buClr>
        <a:buFont typeface="Wingdings" pitchFamily="2" charset="2"/>
        <a:buChar char="§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F79646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19800" y="3124200"/>
            <a:ext cx="261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DAY / MONTH / YEAR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7" r="47065" b="24311"/>
          <a:stretch/>
        </p:blipFill>
        <p:spPr>
          <a:xfrm rot="10800000">
            <a:off x="-1" y="685800"/>
            <a:ext cx="9144000" cy="6172200"/>
          </a:xfrm>
          <a:prstGeom prst="rect">
            <a:avLst/>
          </a:prstGeom>
        </p:spPr>
      </p:pic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Benefits of a Bikeable Community</a:t>
            </a:r>
          </a:p>
        </p:txBody>
      </p:sp>
      <p:pic>
        <p:nvPicPr>
          <p:cNvPr id="41986" name="Picture 6" descr="Bike_Plan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71731" y="3810000"/>
            <a:ext cx="5595669" cy="26670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4158" y="4495801"/>
            <a:ext cx="7010400" cy="2514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86200"/>
            <a:ext cx="5334000" cy="250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1" r="24050" b="22784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Benefits of a Bikeable Community</a:t>
            </a:r>
          </a:p>
        </p:txBody>
      </p:sp>
      <p:pic>
        <p:nvPicPr>
          <p:cNvPr id="41986" name="Picture 6" descr="Bike_Plan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801" y="1676400"/>
            <a:ext cx="5181600" cy="36576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09" y="1752600"/>
            <a:ext cx="5032791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" t="11313" r="8760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Benefits of a Bikeable Community</a:t>
            </a:r>
          </a:p>
        </p:txBody>
      </p:sp>
      <p:pic>
        <p:nvPicPr>
          <p:cNvPr id="41986" name="Picture 6" descr="Bike_Plan-0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914400" y="2819400"/>
            <a:ext cx="3309669" cy="35814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4158" y="4495801"/>
            <a:ext cx="7010400" cy="2514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" y="2973320"/>
            <a:ext cx="3060198" cy="327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0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21952" r="30082" b="12193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Benefits of a Bikeable Community</a:t>
            </a:r>
          </a:p>
        </p:txBody>
      </p:sp>
      <p:pic>
        <p:nvPicPr>
          <p:cNvPr id="41986" name="Picture 6" descr="Bike_Plan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81000" y="1295400"/>
            <a:ext cx="5410200" cy="4813258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2" y="1400840"/>
            <a:ext cx="5138935" cy="46023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753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" t="16438" r="15068" b="344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Benefits of a Bikeable Community</a:t>
            </a:r>
          </a:p>
        </p:txBody>
      </p:sp>
      <p:pic>
        <p:nvPicPr>
          <p:cNvPr id="41986" name="Picture 6" descr="Bike_Plan-0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45679" y="1177919"/>
            <a:ext cx="5170487" cy="31242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4947443" cy="288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8889" r="4494" b="8889"/>
          <a:stretch/>
        </p:blipFill>
        <p:spPr>
          <a:xfrm>
            <a:off x="495299" y="990600"/>
            <a:ext cx="8153401" cy="5638800"/>
          </a:xfrm>
          <a:prstGeom prst="rect">
            <a:avLst/>
          </a:prstGeom>
        </p:spPr>
      </p:pic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Basic Bicycle Facility Types</a:t>
            </a:r>
            <a:endParaRPr lang="en-US" dirty="0" smtClean="0"/>
          </a:p>
        </p:txBody>
      </p:sp>
      <p:pic>
        <p:nvPicPr>
          <p:cNvPr id="41986" name="Picture 6" descr="Bike_Plan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374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Most Common </a:t>
            </a:r>
            <a:r>
              <a:rPr lang="en-US" dirty="0" smtClean="0"/>
              <a:t>Bicycle Facility Types</a:t>
            </a:r>
          </a:p>
        </p:txBody>
      </p:sp>
      <p:pic>
        <p:nvPicPr>
          <p:cNvPr id="41986" name="Picture 6" descr="Bike_Plan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9" b="10452"/>
          <a:stretch/>
        </p:blipFill>
        <p:spPr>
          <a:xfrm>
            <a:off x="-1" y="2057400"/>
            <a:ext cx="4572002" cy="17467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9" b="10452"/>
          <a:stretch/>
        </p:blipFill>
        <p:spPr>
          <a:xfrm>
            <a:off x="4572000" y="2057400"/>
            <a:ext cx="4571999" cy="1746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t="22483" r="11110" b="20954"/>
          <a:stretch/>
        </p:blipFill>
        <p:spPr>
          <a:xfrm>
            <a:off x="0" y="4419867"/>
            <a:ext cx="4572000" cy="1676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t="16278" r="5480" b="8071"/>
          <a:stretch/>
        </p:blipFill>
        <p:spPr>
          <a:xfrm>
            <a:off x="4572000" y="4213555"/>
            <a:ext cx="4572001" cy="18824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0706" y="3817884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Bike Lane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35973" y="6096000"/>
            <a:ext cx="2505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Shared Lane Markings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91200" y="3821668"/>
            <a:ext cx="2142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Buffered Bike Lane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07980" y="6104178"/>
            <a:ext cx="2505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Trails &amp; Greenways </a:t>
            </a:r>
          </a:p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(at roadway crossings)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28600" y="918451"/>
            <a:ext cx="7391400" cy="11966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These four facility types are present throughout the region and comprise the majority of the region’s bikeway network. The following slides provide additional information about these bikeways.</a:t>
            </a:r>
            <a:endParaRPr lang="en-US" sz="2000"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Tx/>
              <a:buChar char="-"/>
            </a:pPr>
            <a:endParaRPr lang="en-US" sz="2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1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Bike Lane</a:t>
            </a:r>
          </a:p>
        </p:txBody>
      </p:sp>
      <p:pic>
        <p:nvPicPr>
          <p:cNvPr id="41986" name="Picture 6" descr="Bike_Plan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838200"/>
            <a:ext cx="4800600" cy="48307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Bike lanes provide a designated space for people to travel by bicycle on </a:t>
            </a:r>
            <a:r>
              <a:rPr lang="en-US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area 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streets. Bike </a:t>
            </a:r>
            <a:r>
              <a:rPr lang="en-US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lanes are marked by white paint and signage, and flow in the same direction as 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traffic.</a:t>
            </a:r>
          </a:p>
          <a:p>
            <a:pPr marL="0" indent="0">
              <a:buNone/>
            </a:pP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Bike lanes:</a:t>
            </a:r>
          </a:p>
          <a:p>
            <a:r>
              <a:rPr lang="en-US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</a:t>
            </a:r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comfort level of people bicycling on busy streets.</a:t>
            </a:r>
          </a:p>
          <a:p>
            <a:r>
              <a:rPr lang="en-US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Provide a designated space on the roadway for people bicycling next to travel lanes.</a:t>
            </a:r>
            <a:endParaRPr lang="en-US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Encourage </a:t>
            </a:r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predictability of bicyclist and motorist positioning </a:t>
            </a:r>
            <a:r>
              <a:rPr lang="en-US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interactions</a:t>
            </a:r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r>
              <a:rPr lang="en-US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</a:t>
            </a:r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capacity of streets by carrying a mix of bicycle and </a:t>
            </a:r>
            <a:r>
              <a:rPr lang="en-US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motor vehicle </a:t>
            </a:r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traffic while maintaining posted speed limits.</a:t>
            </a:r>
          </a:p>
          <a:p>
            <a:r>
              <a:rPr lang="en-US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Remove </a:t>
            </a:r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slower-moving bikes from motor vehicle travel lanes, </a:t>
            </a:r>
            <a:r>
              <a:rPr lang="en-US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reducing delay </a:t>
            </a:r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drivers.</a:t>
            </a:r>
            <a:endParaRPr lang="en-US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Tx/>
              <a:buChar char="-"/>
            </a:pPr>
            <a:endParaRPr lang="en-US" sz="2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1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2" t="5486" r="20000" b="9493"/>
          <a:stretch/>
        </p:blipFill>
        <p:spPr>
          <a:xfrm>
            <a:off x="5105400" y="1447800"/>
            <a:ext cx="3581400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t="18226" r="28438"/>
          <a:stretch/>
        </p:blipFill>
        <p:spPr>
          <a:xfrm>
            <a:off x="5105400" y="4114800"/>
            <a:ext cx="3581400" cy="239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7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Bike Lane</a:t>
            </a:r>
          </a:p>
        </p:txBody>
      </p:sp>
      <p:pic>
        <p:nvPicPr>
          <p:cNvPr id="41986" name="Picture 6" descr="Bike_Plan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551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Buffered Bike Lane</a:t>
            </a:r>
          </a:p>
        </p:txBody>
      </p:sp>
      <p:pic>
        <p:nvPicPr>
          <p:cNvPr id="41986" name="Picture 6" descr="Bike_Plan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914400"/>
            <a:ext cx="4343400" cy="53641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Buffered bike lanes are like 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regular bike </a:t>
            </a:r>
            <a:r>
              <a:rPr lang="en-US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lanes, but they have a designated buffer space separating the bicycle lane from the adjacent motor vehicle travel lane, the parking lane, or both. </a:t>
            </a:r>
            <a:endParaRPr lang="en-US" sz="2000"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Buffered bike </a:t>
            </a:r>
            <a:r>
              <a:rPr lang="en-US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lanes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r>
              <a:rPr lang="en-US" sz="1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Provide </a:t>
            </a:r>
            <a:r>
              <a:rPr lang="en-US" sz="19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greater distance between motor vehicles and </a:t>
            </a:r>
            <a:r>
              <a:rPr lang="en-US" sz="1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people biking</a:t>
            </a:r>
            <a:r>
              <a:rPr lang="en-US" sz="19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r>
              <a:rPr lang="en-US" sz="1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</a:t>
            </a:r>
            <a:r>
              <a:rPr lang="en-US" sz="19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distance between people biking and parked </a:t>
            </a:r>
            <a:r>
              <a:rPr lang="en-US" sz="1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cars keeping </a:t>
            </a:r>
            <a:r>
              <a:rPr lang="en-US" sz="19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bicyclists out of the “door zone.”</a:t>
            </a:r>
          </a:p>
          <a:p>
            <a:r>
              <a:rPr lang="en-US" sz="1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Encourage </a:t>
            </a:r>
            <a:r>
              <a:rPr lang="en-US" sz="19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bicycling by all types of people and </a:t>
            </a:r>
            <a:r>
              <a:rPr lang="en-US" sz="1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</a:t>
            </a:r>
            <a:r>
              <a:rPr lang="en-US" sz="19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1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safety of </a:t>
            </a:r>
            <a:r>
              <a:rPr lang="en-US" sz="19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road users</a:t>
            </a:r>
            <a:r>
              <a:rPr lang="en-US" sz="1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r>
              <a:rPr lang="en-US" sz="19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Provide space for people biking to pass each other without encroaching into travel lanes.</a:t>
            </a:r>
          </a:p>
          <a:p>
            <a:endParaRPr lang="en-US" sz="2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1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t="18226" r="28438"/>
          <a:stretch/>
        </p:blipFill>
        <p:spPr>
          <a:xfrm>
            <a:off x="5105400" y="4114800"/>
            <a:ext cx="3581400" cy="23932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2" t="21875" r="32726" b="29688"/>
          <a:stretch/>
        </p:blipFill>
        <p:spPr>
          <a:xfrm>
            <a:off x="5105400" y="1447800"/>
            <a:ext cx="3581400" cy="236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1" t="24150" r="8728"/>
          <a:stretch/>
        </p:blipFill>
        <p:spPr>
          <a:xfrm>
            <a:off x="5105400" y="4114800"/>
            <a:ext cx="3581400" cy="239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0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Presentation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4830763"/>
          </a:xfrm>
        </p:spPr>
        <p:txBody>
          <a:bodyPr/>
          <a:lstStyle/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 this </a:t>
            </a:r>
            <a:r>
              <a:rPr lang="en-US" b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Powerpoint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Presentation to help increase awareness of bicycling in your community.</a:t>
            </a:r>
          </a:p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Presentation includes information about: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Gateway Bike Plan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Benefits of Bicycling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Basic Bicycle Facility Types</a:t>
            </a:r>
          </a:p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These slides are intended to be tailored specifically to your project or audience, so please add new slides or subtract unneeded slides.</a:t>
            </a:r>
          </a:p>
          <a:p>
            <a:pPr marL="0" indent="0" algn="ctr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</a:t>
            </a:r>
            <a:r>
              <a:rPr lang="en-US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additional assistance or information, please contact Elizabeth Simons, Community Program Manager at Great Rivers Greenway, at esimons@grgstl.org</a:t>
            </a:r>
          </a:p>
          <a:p>
            <a:endParaRPr lang="en-US" sz="2000" dirty="0"/>
          </a:p>
        </p:txBody>
      </p:sp>
      <p:pic>
        <p:nvPicPr>
          <p:cNvPr id="4" name="Picture 6" descr="Bike_Plan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42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/>
              <a:t>Buffered Bike Lane</a:t>
            </a:r>
            <a:endParaRPr lang="en-US" dirty="0" smtClean="0"/>
          </a:p>
        </p:txBody>
      </p:sp>
      <p:pic>
        <p:nvPicPr>
          <p:cNvPr id="41986" name="Picture 6" descr="Bike_Plan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7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9" t="4958" r="20270" b="15708"/>
          <a:stretch/>
        </p:blipFill>
        <p:spPr>
          <a:xfrm>
            <a:off x="5105400" y="1447801"/>
            <a:ext cx="3581401" cy="2438400"/>
          </a:xfrm>
          <a:prstGeom prst="rect">
            <a:avLst/>
          </a:prstGeom>
        </p:spPr>
      </p:pic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Shared Lane Markings</a:t>
            </a:r>
          </a:p>
        </p:txBody>
      </p:sp>
      <p:pic>
        <p:nvPicPr>
          <p:cNvPr id="41986" name="Picture 6" descr="Bike_Plan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785018"/>
            <a:ext cx="4343400" cy="5287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Shared lane markings or “sharrows” are road markings used to indicate a shared lane for people biking and motor vehicles. These 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markings combine </a:t>
            </a:r>
            <a:r>
              <a:rPr lang="en-US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bicycle stencil below two chevrons or 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arrows and are seen on local bicycle routes throughout the region.</a:t>
            </a:r>
          </a:p>
          <a:p>
            <a:pPr marL="0" indent="0">
              <a:buNone/>
            </a:pP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Shared lane markings:</a:t>
            </a:r>
          </a:p>
          <a:p>
            <a:r>
              <a:rPr lang="en-US" sz="1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Encourage </a:t>
            </a:r>
            <a:r>
              <a:rPr lang="en-US" sz="19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people bicycling to position themselves safely in </a:t>
            </a:r>
            <a:r>
              <a:rPr lang="en-US" sz="1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lanes too </a:t>
            </a:r>
            <a:r>
              <a:rPr lang="en-US" sz="19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narrow for a motor vehicle and bicycle to travel side by side.</a:t>
            </a:r>
          </a:p>
          <a:p>
            <a:r>
              <a:rPr lang="en-US" sz="1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Alert </a:t>
            </a:r>
            <a:r>
              <a:rPr lang="en-US" sz="19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motor vehicle drivers to the presence of people bicycling.</a:t>
            </a:r>
          </a:p>
          <a:p>
            <a:r>
              <a:rPr lang="en-US" sz="1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Provide </a:t>
            </a:r>
            <a:r>
              <a:rPr lang="en-US" sz="19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wayfinding </a:t>
            </a:r>
            <a:r>
              <a:rPr lang="en-US" sz="1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element along </a:t>
            </a:r>
            <a:r>
              <a:rPr lang="en-US" sz="19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bike routes to insure users </a:t>
            </a:r>
            <a:r>
              <a:rPr lang="en-US" sz="1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 connecting </a:t>
            </a:r>
            <a:r>
              <a:rPr lang="en-US" sz="19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other bicycle facilities.</a:t>
            </a:r>
          </a:p>
          <a:p>
            <a:r>
              <a:rPr lang="en-US" sz="1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Encourage </a:t>
            </a:r>
            <a:r>
              <a:rPr lang="en-US" sz="19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safe passing by motorists.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18496" r="22786" b="9586"/>
          <a:stretch/>
        </p:blipFill>
        <p:spPr>
          <a:xfrm>
            <a:off x="5105400" y="4007512"/>
            <a:ext cx="3581400" cy="254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4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r="1627"/>
          <a:stretch/>
        </p:blipFill>
        <p:spPr>
          <a:xfrm>
            <a:off x="0" y="685800"/>
            <a:ext cx="9144000" cy="6245622"/>
          </a:xfrm>
          <a:prstGeom prst="rect">
            <a:avLst/>
          </a:prstGeom>
        </p:spPr>
      </p:pic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Shared Lane Markings</a:t>
            </a:r>
          </a:p>
        </p:txBody>
      </p:sp>
      <p:pic>
        <p:nvPicPr>
          <p:cNvPr id="41986" name="Picture 6" descr="Bike_Plan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545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Trail Crossings at Roadways</a:t>
            </a:r>
          </a:p>
        </p:txBody>
      </p:sp>
      <p:pic>
        <p:nvPicPr>
          <p:cNvPr id="41986" name="Picture 6" descr="Bike_Plan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447800"/>
            <a:ext cx="4343400" cy="48307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Raise </a:t>
            </a:r>
            <a:r>
              <a:rPr lang="en-US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awareness for people bicycling, people walking, and 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people driving </a:t>
            </a:r>
            <a:r>
              <a:rPr lang="en-US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potential conflict areas.</a:t>
            </a:r>
          </a:p>
          <a:p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Guide </a:t>
            </a:r>
            <a:r>
              <a:rPr lang="en-US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trail users through an intersection with a roadway or other trail.</a:t>
            </a:r>
          </a:p>
          <a:p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Make </a:t>
            </a:r>
            <a:r>
              <a:rPr lang="en-US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movements of trail users more predictable by delineating 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where people </a:t>
            </a:r>
            <a:r>
              <a:rPr lang="en-US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bicycling should cross.</a:t>
            </a:r>
          </a:p>
          <a:p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</a:t>
            </a:r>
            <a:r>
              <a:rPr lang="en-US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visibility of people bicycling and walking.</a:t>
            </a:r>
            <a:endParaRPr lang="en-US" sz="1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9" t="8146" r="163" b="23052"/>
          <a:stretch/>
        </p:blipFill>
        <p:spPr>
          <a:xfrm>
            <a:off x="5109713" y="1457590"/>
            <a:ext cx="3577087" cy="26572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2561" r="19403"/>
          <a:stretch/>
        </p:blipFill>
        <p:spPr>
          <a:xfrm>
            <a:off x="5137030" y="4114800"/>
            <a:ext cx="3581400" cy="238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8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3" b="4559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/>
              <a:t>Trail Crossings at Roadways</a:t>
            </a:r>
            <a:endParaRPr lang="en-US" dirty="0" smtClean="0"/>
          </a:p>
        </p:txBody>
      </p:sp>
      <p:pic>
        <p:nvPicPr>
          <p:cNvPr id="41986" name="Picture 6" descr="Bike_Plan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810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11956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1" y="1752601"/>
            <a:ext cx="4648200" cy="449579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8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is the Gateway Bike Plan?</a:t>
            </a:r>
          </a:p>
        </p:txBody>
      </p:sp>
      <p:pic>
        <p:nvPicPr>
          <p:cNvPr id="37891" name="Picture 6" descr="Bike_Plan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839" y="1828800"/>
            <a:ext cx="3537321" cy="28906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699419"/>
            <a:ext cx="4724400" cy="409178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Gateway Bike Plan is the blueprint for building a regional            on-street network of bikeways in St. Louis City, St. Louis County, and St. Charles County, with connections to area trails and greenways.</a:t>
            </a:r>
          </a:p>
          <a:p>
            <a:pPr marL="0" indent="0">
              <a:buNone/>
            </a:pPr>
            <a:endParaRPr lang="en-US" sz="11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7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Plan was completed in 2011 and is being implemented by communities across the region.</a:t>
            </a:r>
            <a:endParaRPr lang="en-US" sz="27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2" r="20042"/>
          <a:stretch/>
        </p:blipFill>
        <p:spPr>
          <a:xfrm>
            <a:off x="-381000" y="685800"/>
            <a:ext cx="9525000" cy="7029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1447800"/>
            <a:ext cx="5562600" cy="51054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 bwMode="auto">
          <a:xfrm>
            <a:off x="228600" y="0"/>
            <a:ext cx="845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B0F0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B0F0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B0F0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B0F0"/>
                </a:solidFill>
                <a:latin typeface="Calibri" pitchFamily="34" charset="0"/>
              </a:defRPr>
            </a:lvl5pPr>
            <a:lvl6pPr marL="4572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B0F0"/>
                </a:solidFill>
                <a:latin typeface="Calibri" pitchFamily="34" charset="0"/>
              </a:defRPr>
            </a:lvl6pPr>
            <a:lvl7pPr marL="9144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B0F0"/>
                </a:solidFill>
                <a:latin typeface="Calibri" pitchFamily="34" charset="0"/>
              </a:defRPr>
            </a:lvl7pPr>
            <a:lvl8pPr marL="13716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B0F0"/>
                </a:solidFill>
                <a:latin typeface="Calibri" pitchFamily="34" charset="0"/>
              </a:defRPr>
            </a:lvl8pPr>
            <a:lvl9pPr marL="18288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B0F0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 smtClean="0"/>
              <a:t>The Vision &amp; Mission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1447800"/>
            <a:ext cx="5562600" cy="48307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VISION: 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Gateway Bike Plan will create the bicycle component to the 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regional transportation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network that accommodates all users and 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promotes consistent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 and development of bicycle facilities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2800"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MISSION: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the number of people using bicycles for transportation 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while reducing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number of crashes involving bicycles.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6" descr="Bike_Plan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277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110920 Overall Bicycle Network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7" t="8849" r="10304" b="5983"/>
          <a:stretch/>
        </p:blipFill>
        <p:spPr>
          <a:xfrm>
            <a:off x="2875" y="0"/>
            <a:ext cx="9141125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B0F0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B0F0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B0F0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B0F0"/>
                </a:solidFill>
                <a:latin typeface="Calibri" pitchFamily="34" charset="0"/>
              </a:defRPr>
            </a:lvl5pPr>
            <a:lvl6pPr marL="4572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B0F0"/>
                </a:solidFill>
                <a:latin typeface="Calibri" pitchFamily="34" charset="0"/>
              </a:defRPr>
            </a:lvl6pPr>
            <a:lvl7pPr marL="9144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B0F0"/>
                </a:solidFill>
                <a:latin typeface="Calibri" pitchFamily="34" charset="0"/>
              </a:defRPr>
            </a:lvl7pPr>
            <a:lvl8pPr marL="13716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B0F0"/>
                </a:solidFill>
                <a:latin typeface="Calibri" pitchFamily="34" charset="0"/>
              </a:defRPr>
            </a:lvl8pPr>
            <a:lvl9pPr marL="18288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B0F0"/>
                </a:solidFill>
                <a:latin typeface="Calibri" pitchFamily="34" charset="0"/>
              </a:defRPr>
            </a:lvl9pPr>
          </a:lstStyle>
          <a:p>
            <a:pPr>
              <a:tabLst>
                <a:tab pos="457200" algn="l"/>
              </a:tabLst>
            </a:pPr>
            <a:r>
              <a:rPr lang="en-US" dirty="0" smtClean="0"/>
              <a:t>	Recommended Bike Network (1019 miles)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74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1447800"/>
            <a:ext cx="8763000" cy="52578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1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Gateway Bike Plan Goals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1447800"/>
            <a:ext cx="8763000" cy="48307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Goal 1: </a:t>
            </a:r>
            <a:r>
              <a:rPr lang="en-US" sz="25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Provide </a:t>
            </a:r>
            <a:r>
              <a:rPr lang="en-US" sz="25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prioritized system of routes that are </a:t>
            </a:r>
            <a:r>
              <a:rPr lang="en-US" sz="25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contiguous and </a:t>
            </a:r>
            <a:r>
              <a:rPr lang="en-US" sz="25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connected to other on- and off-road facilities</a:t>
            </a:r>
            <a:r>
              <a:rPr lang="en-US" sz="25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Goal 2: </a:t>
            </a:r>
            <a:r>
              <a:rPr lang="en-US" sz="25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Improve safety for all modes of transportation through </a:t>
            </a:r>
            <a:r>
              <a:rPr lang="en-US" sz="25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careful </a:t>
            </a:r>
            <a:r>
              <a:rPr lang="en-US" sz="25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 and implementation of bicycle facilities</a:t>
            </a:r>
            <a:r>
              <a:rPr lang="en-US" sz="25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Goal 3: </a:t>
            </a:r>
            <a:r>
              <a:rPr lang="en-US" sz="25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Improve safety for all modes of transportation through the implementation of educational and enforcement programs</a:t>
            </a:r>
            <a:r>
              <a:rPr lang="en-US" sz="25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Goal 4: </a:t>
            </a:r>
            <a:r>
              <a:rPr lang="en-US" sz="25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Expand the public’s view that bicycles are a viable/acceptable </a:t>
            </a:r>
            <a:r>
              <a:rPr lang="en-US" sz="25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mode of </a:t>
            </a:r>
            <a:r>
              <a:rPr lang="en-US" sz="25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transportation through encouragement programs</a:t>
            </a:r>
            <a:r>
              <a:rPr lang="en-US" sz="25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Goal 5: </a:t>
            </a:r>
            <a:r>
              <a:rPr lang="en-US" sz="25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the commitment of public officials </a:t>
            </a:r>
            <a:r>
              <a:rPr lang="en-US" sz="25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support </a:t>
            </a:r>
            <a:r>
              <a:rPr lang="en-US" sz="25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 initiate public policy for bicycling in all levels </a:t>
            </a:r>
            <a:r>
              <a:rPr lang="en-US" sz="25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government—state</a:t>
            </a:r>
            <a:r>
              <a:rPr lang="en-US" sz="25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local, and regional.</a:t>
            </a:r>
            <a:endParaRPr lang="en-US" sz="2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6" descr="Bike_Plan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979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Who is working to implement the Plan?</a:t>
            </a:r>
          </a:p>
        </p:txBody>
      </p:sp>
      <p:pic>
        <p:nvPicPr>
          <p:cNvPr id="37891" name="Picture 6" descr="Bike_Plan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143000" y="4394056"/>
            <a:ext cx="6858000" cy="21391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Other partners include:</a:t>
            </a:r>
            <a:endParaRPr lang="en-US" sz="2800"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local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municipalities</a:t>
            </a:r>
            <a:endParaRPr lang="en-US" sz="2800"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advocacy organizations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bike shops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area residents</a:t>
            </a:r>
          </a:p>
          <a:p>
            <a:pPr algn="ctr">
              <a:buFontTx/>
              <a:buChar char="-"/>
            </a:pPr>
            <a:endParaRPr lang="en-US" sz="2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8" y="1676400"/>
            <a:ext cx="1835916" cy="83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6" r="17816"/>
          <a:stretch/>
        </p:blipFill>
        <p:spPr>
          <a:xfrm>
            <a:off x="2474118" y="1568846"/>
            <a:ext cx="1828800" cy="967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9" b="34314"/>
          <a:stretch/>
        </p:blipFill>
        <p:spPr>
          <a:xfrm>
            <a:off x="4365015" y="1676400"/>
            <a:ext cx="3026385" cy="794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488" y="1747587"/>
            <a:ext cx="1307307" cy="695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2830120"/>
            <a:ext cx="1143000" cy="1197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80" y="2967050"/>
            <a:ext cx="2581275" cy="923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12" y="3009911"/>
            <a:ext cx="2718595" cy="8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6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" r="17808" b="23288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3891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What’s been accomplished so far?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447800"/>
            <a:ext cx="8458200" cy="52578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1447800"/>
            <a:ext cx="8305800" cy="48307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140 miles of on-street bikeways constructed since the plan’s adoption (266 miles total!)</a:t>
            </a:r>
            <a:endParaRPr lang="en-US" sz="2400"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Bike St Louis and Regional Bikeways maps</a:t>
            </a:r>
          </a:p>
          <a:p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Creation of a regional committee to oversee plan implementation</a:t>
            </a:r>
          </a:p>
          <a:p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 average of 40 events a year to encourage people to get out and bike</a:t>
            </a:r>
          </a:p>
          <a:p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 average of 22 bike education classes per year</a:t>
            </a:r>
          </a:p>
          <a:p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 average of 18 training courses for engineers, planners, and city officials to help create bike-friendly communities</a:t>
            </a:r>
          </a:p>
          <a:p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Tx/>
              <a:buChar char="-"/>
            </a:pP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6" descr="Bike_Plan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702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Benefits of a Bikeable Community</a:t>
            </a:r>
          </a:p>
        </p:txBody>
      </p:sp>
      <p:pic>
        <p:nvPicPr>
          <p:cNvPr id="41986" name="Picture 6" descr="Bike_Plan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76200"/>
            <a:ext cx="1611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14300" y="3886200"/>
            <a:ext cx="5905500" cy="259080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16497"/>
            <a:ext cx="5715000" cy="238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7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7129</TotalTime>
  <Words>909</Words>
  <Application>Microsoft Office PowerPoint</Application>
  <PresentationFormat>On-screen Show (4:3)</PresentationFormat>
  <Paragraphs>103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Office Theme</vt:lpstr>
      <vt:lpstr>PowerPoint Presentation</vt:lpstr>
      <vt:lpstr>Community Presentation Basics</vt:lpstr>
      <vt:lpstr>What is the Gateway Bike Plan?</vt:lpstr>
      <vt:lpstr>PowerPoint Presentation</vt:lpstr>
      <vt:lpstr>PowerPoint Presentation</vt:lpstr>
      <vt:lpstr>Gateway Bike Plan Goals</vt:lpstr>
      <vt:lpstr>Who is working to implement the Plan?</vt:lpstr>
      <vt:lpstr>What’s been accomplished so far?</vt:lpstr>
      <vt:lpstr>Benefits of a Bikeable Community</vt:lpstr>
      <vt:lpstr>Benefits of a Bikeable Community</vt:lpstr>
      <vt:lpstr>Benefits of a Bikeable Community</vt:lpstr>
      <vt:lpstr>Benefits of a Bikeable Community</vt:lpstr>
      <vt:lpstr>Benefits of a Bikeable Community</vt:lpstr>
      <vt:lpstr>Benefits of a Bikeable Community</vt:lpstr>
      <vt:lpstr>Basic Bicycle Facility Types</vt:lpstr>
      <vt:lpstr>Most Common Bicycle Facility Types</vt:lpstr>
      <vt:lpstr>Bike Lane</vt:lpstr>
      <vt:lpstr>Bike Lane</vt:lpstr>
      <vt:lpstr>Buffered Bike Lane</vt:lpstr>
      <vt:lpstr>Buffered Bike Lane</vt:lpstr>
      <vt:lpstr>Shared Lane Markings</vt:lpstr>
      <vt:lpstr>Shared Lane Markings</vt:lpstr>
      <vt:lpstr>Trail Crossings at Roadways</vt:lpstr>
      <vt:lpstr>Trail Crossings at Roadways</vt:lpstr>
    </vt:vector>
  </TitlesOfParts>
  <Company>CH2M HILL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Briefing Kit</dc:title>
  <dc:subject>Gateway Bike Plan</dc:subject>
  <dc:creator>Kevin Neill</dc:creator>
  <cp:lastModifiedBy>Kevin</cp:lastModifiedBy>
  <cp:revision>201</cp:revision>
  <dcterms:created xsi:type="dcterms:W3CDTF">2011-08-29T02:54:37Z</dcterms:created>
  <dcterms:modified xsi:type="dcterms:W3CDTF">2016-08-19T20:21:14Z</dcterms:modified>
</cp:coreProperties>
</file>